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1a473d4a3_0_2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a1a473d4a3_0_2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1a473d4a3_0_2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a1a473d4a3_0_2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1a473d4a3_0_2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a1a473d4a3_0_2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a1a473d4a3_0_2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a1a473d4a3_0_2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a1a473d4a3_0_2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a1a473d4a3_0_2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a1a473d4a3_0_2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a1a473d4a3_0_2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a1ae1d87a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a1ae1d87a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a1ae1d87af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a1ae1d87a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a1a473d4a3_0_2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a1a473d4a3_0_2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a1a473d4a3_0_2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a1a473d4a3_0_2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a1a473d4a3_0_2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a1a473d4a3_0_2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a1a473d4a3_0_2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a1a473d4a3_0_2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a1a473d4a3_0_2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a1a473d4a3_0_2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a1a473d4a3_0_2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a1a473d4a3_0_2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a1a473d4a3_0_2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a1a473d4a3_0_2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a1a473d4a3_0_2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a1a473d4a3_0_2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a1a473d4a3_0_2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a1a473d4a3_0_2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a1a473d4a3_0_2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a1a473d4a3_0_2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a1a473d4a3_0_2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a1a473d4a3_0_2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a1a473d4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a1a473d4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1a473d4a3_0_2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a1a473d4a3_0_2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1a473d4a3_0_2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a1a473d4a3_0_2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1a473d4a3_0_2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a1a473d4a3_0_2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a1a473d4a3_0_2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a1a473d4a3_0_2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1a473d4a3_0_2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a1a473d4a3_0_2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a1a473d4a3_0_2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a1a473d4a3_0_2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97300"/>
            <a:ext cx="8520600" cy="112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Co změnilo Ester?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813900"/>
            <a:ext cx="8520600" cy="11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9.11.2025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800" y="3265450"/>
            <a:ext cx="1594400" cy="146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93615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133088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172561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212034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251508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290981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330454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369927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409400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448874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488347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527820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567293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606766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646240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85713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725186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764659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8041327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8436059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8197835" y="4648575"/>
            <a:ext cx="4767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6067626" y="4648575"/>
            <a:ext cx="7899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500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3978940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1000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1994301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1500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54140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86125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2000</a:t>
            </a:r>
            <a:endParaRPr b="1" sz="2500">
              <a:solidFill>
                <a:schemeClr val="dk2"/>
              </a:solidFill>
            </a:endParaRPr>
          </a:p>
        </p:txBody>
      </p:sp>
      <p:cxnSp>
        <p:nvCxnSpPr>
          <p:cNvPr id="172" name="Google Shape;172;p22"/>
          <p:cNvCxnSpPr/>
          <p:nvPr/>
        </p:nvCxnSpPr>
        <p:spPr>
          <a:xfrm>
            <a:off x="844190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2"/>
          <p:cNvCxnSpPr/>
          <p:nvPr/>
        </p:nvCxnSpPr>
        <p:spPr>
          <a:xfrm>
            <a:off x="646375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2"/>
          <p:cNvCxnSpPr/>
          <p:nvPr/>
        </p:nvCxnSpPr>
        <p:spPr>
          <a:xfrm>
            <a:off x="450390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2"/>
          <p:cNvCxnSpPr/>
          <p:nvPr/>
        </p:nvCxnSpPr>
        <p:spPr>
          <a:xfrm>
            <a:off x="2523925" y="4220775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2"/>
          <p:cNvCxnSpPr/>
          <p:nvPr/>
        </p:nvCxnSpPr>
        <p:spPr>
          <a:xfrm>
            <a:off x="528775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" name="Google Shape;177;p22"/>
          <p:cNvSpPr/>
          <p:nvPr/>
        </p:nvSpPr>
        <p:spPr>
          <a:xfrm>
            <a:off x="1527950" y="4270425"/>
            <a:ext cx="160800" cy="16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2"/>
          <p:cNvSpPr txBox="1"/>
          <p:nvPr>
            <p:ph idx="1" type="body"/>
          </p:nvPr>
        </p:nvSpPr>
        <p:spPr>
          <a:xfrm>
            <a:off x="311700" y="465250"/>
            <a:ext cx="8520600" cy="3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200"/>
              <a:t>Jákob X Ezau</a:t>
            </a:r>
            <a:endParaRPr b="1" sz="5200"/>
          </a:p>
          <a:p>
            <a:pPr indent="-482600" lvl="0" marL="457200" rtl="0" algn="l">
              <a:spcBef>
                <a:spcPts val="1200"/>
              </a:spcBef>
              <a:spcAft>
                <a:spcPts val="0"/>
              </a:spcAft>
              <a:buSzPts val="4000"/>
              <a:buChar char="-"/>
            </a:pPr>
            <a:r>
              <a:rPr lang="cs" sz="4000"/>
              <a:t>Jákob se vrací k Ezauovi a má strach</a:t>
            </a:r>
            <a:endParaRPr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cs" sz="4000"/>
              <a:t>Ezauův vnuk: Amálek</a:t>
            </a:r>
            <a:endParaRPr sz="4000"/>
          </a:p>
        </p:txBody>
      </p:sp>
      <p:sp>
        <p:nvSpPr>
          <p:cNvPr id="179" name="Google Shape;179;p22"/>
          <p:cNvSpPr/>
          <p:nvPr/>
        </p:nvSpPr>
        <p:spPr>
          <a:xfrm>
            <a:off x="140800" y="143575"/>
            <a:ext cx="789900" cy="4278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rgbClr val="8585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700">
                <a:solidFill>
                  <a:schemeClr val="lt1"/>
                </a:solidFill>
              </a:rPr>
              <a:t>1/5</a:t>
            </a:r>
            <a:endParaRPr b="1" sz="27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/>
          <p:nvPr/>
        </p:nvSpPr>
        <p:spPr>
          <a:xfrm>
            <a:off x="93615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133088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172561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3"/>
          <p:cNvSpPr/>
          <p:nvPr/>
        </p:nvSpPr>
        <p:spPr>
          <a:xfrm>
            <a:off x="212034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251508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290981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3"/>
          <p:cNvSpPr/>
          <p:nvPr/>
        </p:nvSpPr>
        <p:spPr>
          <a:xfrm>
            <a:off x="330454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3"/>
          <p:cNvSpPr/>
          <p:nvPr/>
        </p:nvSpPr>
        <p:spPr>
          <a:xfrm>
            <a:off x="369927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409400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448874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488347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527820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567293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/>
          <p:nvPr/>
        </p:nvSpPr>
        <p:spPr>
          <a:xfrm>
            <a:off x="606766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/>
          <p:nvPr/>
        </p:nvSpPr>
        <p:spPr>
          <a:xfrm>
            <a:off x="646240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685713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3"/>
          <p:cNvSpPr/>
          <p:nvPr/>
        </p:nvSpPr>
        <p:spPr>
          <a:xfrm>
            <a:off x="725186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764659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"/>
          <p:cNvSpPr/>
          <p:nvPr/>
        </p:nvSpPr>
        <p:spPr>
          <a:xfrm>
            <a:off x="8041327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3"/>
          <p:cNvSpPr/>
          <p:nvPr/>
        </p:nvSpPr>
        <p:spPr>
          <a:xfrm>
            <a:off x="8436059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3"/>
          <p:cNvSpPr txBox="1"/>
          <p:nvPr/>
        </p:nvSpPr>
        <p:spPr>
          <a:xfrm>
            <a:off x="8197835" y="4648575"/>
            <a:ext cx="4767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6067626" y="4648575"/>
            <a:ext cx="7899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500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3978940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1000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1994301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1500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54140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86125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2000</a:t>
            </a:r>
            <a:endParaRPr b="1" sz="2500">
              <a:solidFill>
                <a:schemeClr val="dk2"/>
              </a:solidFill>
            </a:endParaRPr>
          </a:p>
        </p:txBody>
      </p:sp>
      <p:cxnSp>
        <p:nvCxnSpPr>
          <p:cNvPr id="210" name="Google Shape;210;p23"/>
          <p:cNvCxnSpPr/>
          <p:nvPr/>
        </p:nvCxnSpPr>
        <p:spPr>
          <a:xfrm>
            <a:off x="844190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3"/>
          <p:cNvCxnSpPr/>
          <p:nvPr/>
        </p:nvCxnSpPr>
        <p:spPr>
          <a:xfrm>
            <a:off x="646375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3"/>
          <p:cNvCxnSpPr/>
          <p:nvPr/>
        </p:nvCxnSpPr>
        <p:spPr>
          <a:xfrm>
            <a:off x="450390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3"/>
          <p:cNvCxnSpPr/>
          <p:nvPr/>
        </p:nvCxnSpPr>
        <p:spPr>
          <a:xfrm>
            <a:off x="2523925" y="4220775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3"/>
          <p:cNvCxnSpPr/>
          <p:nvPr/>
        </p:nvCxnSpPr>
        <p:spPr>
          <a:xfrm>
            <a:off x="528775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23"/>
          <p:cNvSpPr/>
          <p:nvPr/>
        </p:nvSpPr>
        <p:spPr>
          <a:xfrm>
            <a:off x="2636463" y="4270425"/>
            <a:ext cx="160800" cy="16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3"/>
          <p:cNvSpPr txBox="1"/>
          <p:nvPr>
            <p:ph idx="1" type="body"/>
          </p:nvPr>
        </p:nvSpPr>
        <p:spPr>
          <a:xfrm>
            <a:off x="311700" y="465250"/>
            <a:ext cx="8520600" cy="3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200"/>
              <a:t>12 zvědů</a:t>
            </a:r>
            <a:endParaRPr b="1" sz="5200"/>
          </a:p>
          <a:p>
            <a:pPr indent="-482600" lvl="0" marL="457200" rtl="0" algn="l">
              <a:spcBef>
                <a:spcPts val="1200"/>
              </a:spcBef>
              <a:spcAft>
                <a:spcPts val="0"/>
              </a:spcAft>
              <a:buSzPts val="4000"/>
              <a:buChar char="-"/>
            </a:pPr>
            <a:r>
              <a:rPr lang="cs" sz="4000"/>
              <a:t>Amálekovci</a:t>
            </a:r>
            <a:endParaRPr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cs" sz="4000"/>
              <a:t>mají strach</a:t>
            </a:r>
            <a:endParaRPr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cs" sz="4000"/>
              <a:t>Amálekovci (+ Kenaanci)</a:t>
            </a:r>
            <a:endParaRPr sz="4000"/>
          </a:p>
        </p:txBody>
      </p:sp>
      <p:sp>
        <p:nvSpPr>
          <p:cNvPr id="217" name="Google Shape;217;p23"/>
          <p:cNvSpPr/>
          <p:nvPr/>
        </p:nvSpPr>
        <p:spPr>
          <a:xfrm>
            <a:off x="140800" y="143575"/>
            <a:ext cx="789900" cy="4278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rgbClr val="8585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700">
                <a:solidFill>
                  <a:schemeClr val="lt1"/>
                </a:solidFill>
              </a:rPr>
              <a:t>2</a:t>
            </a:r>
            <a:r>
              <a:rPr b="1" lang="cs" sz="2700">
                <a:solidFill>
                  <a:schemeClr val="lt1"/>
                </a:solidFill>
              </a:rPr>
              <a:t>/5</a:t>
            </a:r>
            <a:endParaRPr b="1" sz="27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/>
          <p:nvPr/>
        </p:nvSpPr>
        <p:spPr>
          <a:xfrm>
            <a:off x="93615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4"/>
          <p:cNvSpPr/>
          <p:nvPr/>
        </p:nvSpPr>
        <p:spPr>
          <a:xfrm>
            <a:off x="133088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4"/>
          <p:cNvSpPr/>
          <p:nvPr/>
        </p:nvSpPr>
        <p:spPr>
          <a:xfrm>
            <a:off x="172561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212034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4"/>
          <p:cNvSpPr/>
          <p:nvPr/>
        </p:nvSpPr>
        <p:spPr>
          <a:xfrm>
            <a:off x="251508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4"/>
          <p:cNvSpPr/>
          <p:nvPr/>
        </p:nvSpPr>
        <p:spPr>
          <a:xfrm>
            <a:off x="290981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4"/>
          <p:cNvSpPr/>
          <p:nvPr/>
        </p:nvSpPr>
        <p:spPr>
          <a:xfrm>
            <a:off x="330454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4"/>
          <p:cNvSpPr/>
          <p:nvPr/>
        </p:nvSpPr>
        <p:spPr>
          <a:xfrm>
            <a:off x="369927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4"/>
          <p:cNvSpPr/>
          <p:nvPr/>
        </p:nvSpPr>
        <p:spPr>
          <a:xfrm>
            <a:off x="409400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4"/>
          <p:cNvSpPr/>
          <p:nvPr/>
        </p:nvSpPr>
        <p:spPr>
          <a:xfrm>
            <a:off x="448874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4"/>
          <p:cNvSpPr/>
          <p:nvPr/>
        </p:nvSpPr>
        <p:spPr>
          <a:xfrm>
            <a:off x="488347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4"/>
          <p:cNvSpPr/>
          <p:nvPr/>
        </p:nvSpPr>
        <p:spPr>
          <a:xfrm>
            <a:off x="527820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4"/>
          <p:cNvSpPr/>
          <p:nvPr/>
        </p:nvSpPr>
        <p:spPr>
          <a:xfrm>
            <a:off x="567293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4"/>
          <p:cNvSpPr/>
          <p:nvPr/>
        </p:nvSpPr>
        <p:spPr>
          <a:xfrm>
            <a:off x="606766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4"/>
          <p:cNvSpPr/>
          <p:nvPr/>
        </p:nvSpPr>
        <p:spPr>
          <a:xfrm>
            <a:off x="646240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685713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725186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4"/>
          <p:cNvSpPr/>
          <p:nvPr/>
        </p:nvSpPr>
        <p:spPr>
          <a:xfrm>
            <a:off x="764659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4"/>
          <p:cNvSpPr/>
          <p:nvPr/>
        </p:nvSpPr>
        <p:spPr>
          <a:xfrm>
            <a:off x="8041327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4"/>
          <p:cNvSpPr/>
          <p:nvPr/>
        </p:nvSpPr>
        <p:spPr>
          <a:xfrm>
            <a:off x="8436059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4"/>
          <p:cNvSpPr txBox="1"/>
          <p:nvPr/>
        </p:nvSpPr>
        <p:spPr>
          <a:xfrm>
            <a:off x="8197835" y="4648575"/>
            <a:ext cx="4767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6067626" y="4648575"/>
            <a:ext cx="7899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500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3978940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1000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1994301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1500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54140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86125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2000</a:t>
            </a:r>
            <a:endParaRPr b="1" sz="2500">
              <a:solidFill>
                <a:schemeClr val="dk2"/>
              </a:solidFill>
            </a:endParaRPr>
          </a:p>
        </p:txBody>
      </p:sp>
      <p:cxnSp>
        <p:nvCxnSpPr>
          <p:cNvPr id="248" name="Google Shape;248;p24"/>
          <p:cNvCxnSpPr/>
          <p:nvPr/>
        </p:nvCxnSpPr>
        <p:spPr>
          <a:xfrm>
            <a:off x="844190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24"/>
          <p:cNvCxnSpPr/>
          <p:nvPr/>
        </p:nvCxnSpPr>
        <p:spPr>
          <a:xfrm>
            <a:off x="646375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24"/>
          <p:cNvCxnSpPr/>
          <p:nvPr/>
        </p:nvCxnSpPr>
        <p:spPr>
          <a:xfrm>
            <a:off x="450390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24"/>
          <p:cNvCxnSpPr/>
          <p:nvPr/>
        </p:nvCxnSpPr>
        <p:spPr>
          <a:xfrm>
            <a:off x="2523925" y="4220775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24"/>
          <p:cNvCxnSpPr/>
          <p:nvPr/>
        </p:nvCxnSpPr>
        <p:spPr>
          <a:xfrm>
            <a:off x="528775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24"/>
          <p:cNvSpPr/>
          <p:nvPr/>
        </p:nvSpPr>
        <p:spPr>
          <a:xfrm>
            <a:off x="3690463" y="4269950"/>
            <a:ext cx="160800" cy="16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 txBox="1"/>
          <p:nvPr>
            <p:ph idx="1" type="body"/>
          </p:nvPr>
        </p:nvSpPr>
        <p:spPr>
          <a:xfrm>
            <a:off x="311700" y="465250"/>
            <a:ext cx="8520600" cy="3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200"/>
              <a:t>Gedeón</a:t>
            </a:r>
            <a:endParaRPr b="1" sz="5200"/>
          </a:p>
          <a:p>
            <a:pPr indent="-469900" lvl="0" marL="457200" rtl="0" algn="l">
              <a:spcBef>
                <a:spcPts val="120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Midjánci</a:t>
            </a:r>
            <a:endParaRPr sz="3800"/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Amálekovci</a:t>
            </a:r>
            <a:endParaRPr sz="3800"/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Jak Bůh zredukoval armádu na 1/3?</a:t>
            </a:r>
            <a:endParaRPr sz="3800"/>
          </a:p>
        </p:txBody>
      </p:sp>
      <p:sp>
        <p:nvSpPr>
          <p:cNvPr id="255" name="Google Shape;255;p24"/>
          <p:cNvSpPr/>
          <p:nvPr/>
        </p:nvSpPr>
        <p:spPr>
          <a:xfrm>
            <a:off x="140800" y="143575"/>
            <a:ext cx="789900" cy="4278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rgbClr val="8585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700">
                <a:solidFill>
                  <a:schemeClr val="lt1"/>
                </a:solidFill>
              </a:rPr>
              <a:t>3</a:t>
            </a:r>
            <a:r>
              <a:rPr b="1" lang="cs" sz="2700">
                <a:solidFill>
                  <a:schemeClr val="lt1"/>
                </a:solidFill>
              </a:rPr>
              <a:t>/5</a:t>
            </a:r>
            <a:endParaRPr b="1" sz="27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/>
          <p:nvPr/>
        </p:nvSpPr>
        <p:spPr>
          <a:xfrm>
            <a:off x="93615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133088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172561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5"/>
          <p:cNvSpPr/>
          <p:nvPr/>
        </p:nvSpPr>
        <p:spPr>
          <a:xfrm>
            <a:off x="212034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5"/>
          <p:cNvSpPr/>
          <p:nvPr/>
        </p:nvSpPr>
        <p:spPr>
          <a:xfrm>
            <a:off x="251508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"/>
          <p:cNvSpPr/>
          <p:nvPr/>
        </p:nvSpPr>
        <p:spPr>
          <a:xfrm>
            <a:off x="290981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5"/>
          <p:cNvSpPr/>
          <p:nvPr/>
        </p:nvSpPr>
        <p:spPr>
          <a:xfrm>
            <a:off x="330454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369927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409400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448874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>
            <a:off x="488347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>
            <a:off x="527820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5"/>
          <p:cNvSpPr/>
          <p:nvPr/>
        </p:nvSpPr>
        <p:spPr>
          <a:xfrm>
            <a:off x="567293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5"/>
          <p:cNvSpPr/>
          <p:nvPr/>
        </p:nvSpPr>
        <p:spPr>
          <a:xfrm>
            <a:off x="606766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5"/>
          <p:cNvSpPr/>
          <p:nvPr/>
        </p:nvSpPr>
        <p:spPr>
          <a:xfrm>
            <a:off x="646240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5"/>
          <p:cNvSpPr/>
          <p:nvPr/>
        </p:nvSpPr>
        <p:spPr>
          <a:xfrm>
            <a:off x="685713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5"/>
          <p:cNvSpPr/>
          <p:nvPr/>
        </p:nvSpPr>
        <p:spPr>
          <a:xfrm>
            <a:off x="725186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5"/>
          <p:cNvSpPr/>
          <p:nvPr/>
        </p:nvSpPr>
        <p:spPr>
          <a:xfrm>
            <a:off x="764659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5"/>
          <p:cNvSpPr/>
          <p:nvPr/>
        </p:nvSpPr>
        <p:spPr>
          <a:xfrm>
            <a:off x="8041327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5"/>
          <p:cNvSpPr/>
          <p:nvPr/>
        </p:nvSpPr>
        <p:spPr>
          <a:xfrm>
            <a:off x="8436059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5"/>
          <p:cNvSpPr txBox="1"/>
          <p:nvPr/>
        </p:nvSpPr>
        <p:spPr>
          <a:xfrm>
            <a:off x="8197835" y="4648575"/>
            <a:ext cx="4767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6067626" y="4648575"/>
            <a:ext cx="7899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500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82" name="Google Shape;282;p25"/>
          <p:cNvSpPr txBox="1"/>
          <p:nvPr/>
        </p:nvSpPr>
        <p:spPr>
          <a:xfrm>
            <a:off x="3978940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1000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83" name="Google Shape;283;p25"/>
          <p:cNvSpPr txBox="1"/>
          <p:nvPr/>
        </p:nvSpPr>
        <p:spPr>
          <a:xfrm>
            <a:off x="1994301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1500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84" name="Google Shape;284;p25"/>
          <p:cNvSpPr/>
          <p:nvPr/>
        </p:nvSpPr>
        <p:spPr>
          <a:xfrm>
            <a:off x="54140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5"/>
          <p:cNvSpPr txBox="1"/>
          <p:nvPr/>
        </p:nvSpPr>
        <p:spPr>
          <a:xfrm>
            <a:off x="86125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2000</a:t>
            </a:r>
            <a:endParaRPr b="1" sz="2500">
              <a:solidFill>
                <a:schemeClr val="dk2"/>
              </a:solidFill>
            </a:endParaRPr>
          </a:p>
        </p:txBody>
      </p:sp>
      <p:cxnSp>
        <p:nvCxnSpPr>
          <p:cNvPr id="286" name="Google Shape;286;p25"/>
          <p:cNvCxnSpPr/>
          <p:nvPr/>
        </p:nvCxnSpPr>
        <p:spPr>
          <a:xfrm>
            <a:off x="844190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25"/>
          <p:cNvCxnSpPr/>
          <p:nvPr/>
        </p:nvCxnSpPr>
        <p:spPr>
          <a:xfrm>
            <a:off x="646375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25"/>
          <p:cNvCxnSpPr/>
          <p:nvPr/>
        </p:nvCxnSpPr>
        <p:spPr>
          <a:xfrm>
            <a:off x="450390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25"/>
          <p:cNvCxnSpPr/>
          <p:nvPr/>
        </p:nvCxnSpPr>
        <p:spPr>
          <a:xfrm>
            <a:off x="2523925" y="4220775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25"/>
          <p:cNvCxnSpPr/>
          <p:nvPr/>
        </p:nvCxnSpPr>
        <p:spPr>
          <a:xfrm>
            <a:off x="528775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25"/>
          <p:cNvSpPr/>
          <p:nvPr/>
        </p:nvSpPr>
        <p:spPr>
          <a:xfrm>
            <a:off x="4204638" y="4269950"/>
            <a:ext cx="160800" cy="16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5"/>
          <p:cNvSpPr txBox="1"/>
          <p:nvPr>
            <p:ph idx="1" type="body"/>
          </p:nvPr>
        </p:nvSpPr>
        <p:spPr>
          <a:xfrm>
            <a:off x="311700" y="465250"/>
            <a:ext cx="8520600" cy="3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200"/>
              <a:t>Saul X Agag</a:t>
            </a:r>
            <a:endParaRPr b="1" sz="5200"/>
          </a:p>
          <a:p>
            <a:pPr indent="-469900" lvl="0" marL="457200" rtl="0" algn="l">
              <a:spcBef>
                <a:spcPts val="120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příkaz od Boha: vyhubit vše</a:t>
            </a:r>
            <a:endParaRPr sz="3800"/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“bál jsem se”</a:t>
            </a:r>
            <a:endParaRPr sz="3800"/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nebudeš králem</a:t>
            </a:r>
            <a:endParaRPr sz="3800"/>
          </a:p>
        </p:txBody>
      </p:sp>
      <p:sp>
        <p:nvSpPr>
          <p:cNvPr id="293" name="Google Shape;293;p25"/>
          <p:cNvSpPr/>
          <p:nvPr/>
        </p:nvSpPr>
        <p:spPr>
          <a:xfrm>
            <a:off x="140800" y="143575"/>
            <a:ext cx="789900" cy="4278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rgbClr val="8585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700">
                <a:solidFill>
                  <a:schemeClr val="lt1"/>
                </a:solidFill>
              </a:rPr>
              <a:t>4</a:t>
            </a:r>
            <a:r>
              <a:rPr b="1" lang="cs" sz="2700">
                <a:solidFill>
                  <a:schemeClr val="lt1"/>
                </a:solidFill>
              </a:rPr>
              <a:t>/5</a:t>
            </a:r>
            <a:endParaRPr b="1" sz="27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/>
          <p:nvPr/>
        </p:nvSpPr>
        <p:spPr>
          <a:xfrm>
            <a:off x="93615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6"/>
          <p:cNvSpPr/>
          <p:nvPr/>
        </p:nvSpPr>
        <p:spPr>
          <a:xfrm>
            <a:off x="133088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6"/>
          <p:cNvSpPr/>
          <p:nvPr/>
        </p:nvSpPr>
        <p:spPr>
          <a:xfrm>
            <a:off x="172561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6"/>
          <p:cNvSpPr/>
          <p:nvPr/>
        </p:nvSpPr>
        <p:spPr>
          <a:xfrm>
            <a:off x="212034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6"/>
          <p:cNvSpPr/>
          <p:nvPr/>
        </p:nvSpPr>
        <p:spPr>
          <a:xfrm>
            <a:off x="251508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6"/>
          <p:cNvSpPr/>
          <p:nvPr/>
        </p:nvSpPr>
        <p:spPr>
          <a:xfrm>
            <a:off x="290981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/>
          <p:nvPr/>
        </p:nvSpPr>
        <p:spPr>
          <a:xfrm>
            <a:off x="330454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6"/>
          <p:cNvSpPr/>
          <p:nvPr/>
        </p:nvSpPr>
        <p:spPr>
          <a:xfrm>
            <a:off x="369927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409400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6"/>
          <p:cNvSpPr/>
          <p:nvPr/>
        </p:nvSpPr>
        <p:spPr>
          <a:xfrm>
            <a:off x="448874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6"/>
          <p:cNvSpPr/>
          <p:nvPr/>
        </p:nvSpPr>
        <p:spPr>
          <a:xfrm>
            <a:off x="488347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6"/>
          <p:cNvSpPr/>
          <p:nvPr/>
        </p:nvSpPr>
        <p:spPr>
          <a:xfrm>
            <a:off x="527820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6"/>
          <p:cNvSpPr/>
          <p:nvPr/>
        </p:nvSpPr>
        <p:spPr>
          <a:xfrm>
            <a:off x="567293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6"/>
          <p:cNvSpPr/>
          <p:nvPr/>
        </p:nvSpPr>
        <p:spPr>
          <a:xfrm>
            <a:off x="606766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6"/>
          <p:cNvSpPr/>
          <p:nvPr/>
        </p:nvSpPr>
        <p:spPr>
          <a:xfrm>
            <a:off x="646240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6"/>
          <p:cNvSpPr/>
          <p:nvPr/>
        </p:nvSpPr>
        <p:spPr>
          <a:xfrm>
            <a:off x="685713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6"/>
          <p:cNvSpPr/>
          <p:nvPr/>
        </p:nvSpPr>
        <p:spPr>
          <a:xfrm>
            <a:off x="725186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6"/>
          <p:cNvSpPr/>
          <p:nvPr/>
        </p:nvSpPr>
        <p:spPr>
          <a:xfrm>
            <a:off x="764659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6"/>
          <p:cNvSpPr/>
          <p:nvPr/>
        </p:nvSpPr>
        <p:spPr>
          <a:xfrm>
            <a:off x="8041327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6"/>
          <p:cNvSpPr/>
          <p:nvPr/>
        </p:nvSpPr>
        <p:spPr>
          <a:xfrm>
            <a:off x="8436059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6"/>
          <p:cNvSpPr txBox="1"/>
          <p:nvPr/>
        </p:nvSpPr>
        <p:spPr>
          <a:xfrm>
            <a:off x="8197835" y="4648575"/>
            <a:ext cx="4767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319" name="Google Shape;319;p26"/>
          <p:cNvSpPr txBox="1"/>
          <p:nvPr/>
        </p:nvSpPr>
        <p:spPr>
          <a:xfrm>
            <a:off x="6067626" y="4648575"/>
            <a:ext cx="7899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500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320" name="Google Shape;320;p26"/>
          <p:cNvSpPr txBox="1"/>
          <p:nvPr/>
        </p:nvSpPr>
        <p:spPr>
          <a:xfrm>
            <a:off x="3978940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1000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321" name="Google Shape;321;p26"/>
          <p:cNvSpPr txBox="1"/>
          <p:nvPr/>
        </p:nvSpPr>
        <p:spPr>
          <a:xfrm>
            <a:off x="1994301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1500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54140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6"/>
          <p:cNvSpPr txBox="1"/>
          <p:nvPr/>
        </p:nvSpPr>
        <p:spPr>
          <a:xfrm>
            <a:off x="86125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2000</a:t>
            </a:r>
            <a:endParaRPr b="1" sz="2500">
              <a:solidFill>
                <a:schemeClr val="dk2"/>
              </a:solidFill>
            </a:endParaRPr>
          </a:p>
        </p:txBody>
      </p:sp>
      <p:cxnSp>
        <p:nvCxnSpPr>
          <p:cNvPr id="324" name="Google Shape;324;p26"/>
          <p:cNvCxnSpPr/>
          <p:nvPr/>
        </p:nvCxnSpPr>
        <p:spPr>
          <a:xfrm>
            <a:off x="844190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26"/>
          <p:cNvCxnSpPr/>
          <p:nvPr/>
        </p:nvCxnSpPr>
        <p:spPr>
          <a:xfrm>
            <a:off x="646375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26"/>
          <p:cNvCxnSpPr/>
          <p:nvPr/>
        </p:nvCxnSpPr>
        <p:spPr>
          <a:xfrm>
            <a:off x="450390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26"/>
          <p:cNvCxnSpPr/>
          <p:nvPr/>
        </p:nvCxnSpPr>
        <p:spPr>
          <a:xfrm>
            <a:off x="2523925" y="4220775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26"/>
          <p:cNvCxnSpPr/>
          <p:nvPr/>
        </p:nvCxnSpPr>
        <p:spPr>
          <a:xfrm>
            <a:off x="528775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9" name="Google Shape;329;p26"/>
          <p:cNvSpPr/>
          <p:nvPr/>
        </p:nvSpPr>
        <p:spPr>
          <a:xfrm>
            <a:off x="4343088" y="4270425"/>
            <a:ext cx="160800" cy="16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6"/>
          <p:cNvSpPr txBox="1"/>
          <p:nvPr>
            <p:ph idx="1" type="body"/>
          </p:nvPr>
        </p:nvSpPr>
        <p:spPr>
          <a:xfrm>
            <a:off x="311700" y="465250"/>
            <a:ext cx="8520600" cy="3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200"/>
              <a:t>David v Siklagu</a:t>
            </a:r>
            <a:endParaRPr b="1" sz="5200"/>
          </a:p>
          <a:p>
            <a:pPr indent="-469900" lvl="0" marL="457200" rtl="0" algn="l">
              <a:spcBef>
                <a:spcPts val="120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David se vrací a Siklag je spálený</a:t>
            </a:r>
            <a:endParaRPr sz="3800"/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má strach, chtějí ho kamenovat</a:t>
            </a:r>
            <a:endParaRPr sz="3800"/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Amálekovci</a:t>
            </a:r>
            <a:endParaRPr sz="3800"/>
          </a:p>
        </p:txBody>
      </p:sp>
      <p:sp>
        <p:nvSpPr>
          <p:cNvPr id="331" name="Google Shape;331;p26"/>
          <p:cNvSpPr/>
          <p:nvPr/>
        </p:nvSpPr>
        <p:spPr>
          <a:xfrm>
            <a:off x="140800" y="143575"/>
            <a:ext cx="789900" cy="4278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rgbClr val="8585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700">
                <a:solidFill>
                  <a:schemeClr val="lt1"/>
                </a:solidFill>
              </a:rPr>
              <a:t>5</a:t>
            </a:r>
            <a:r>
              <a:rPr b="1" lang="cs" sz="2700">
                <a:solidFill>
                  <a:schemeClr val="lt1"/>
                </a:solidFill>
              </a:rPr>
              <a:t>/5</a:t>
            </a:r>
            <a:endParaRPr b="1" sz="27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 txBox="1"/>
          <p:nvPr>
            <p:ph idx="1" type="body"/>
          </p:nvPr>
        </p:nvSpPr>
        <p:spPr>
          <a:xfrm>
            <a:off x="311700" y="465250"/>
            <a:ext cx="8520600" cy="3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200"/>
              <a:t>Amálekovci</a:t>
            </a:r>
            <a:endParaRPr b="1" sz="5200"/>
          </a:p>
          <a:p>
            <a:pPr indent="-469900" lvl="0" marL="457200" rtl="0" algn="l">
              <a:spcBef>
                <a:spcPts val="120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bezdůvodně bojují X Izraelcům</a:t>
            </a:r>
            <a:endParaRPr sz="3800"/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strach</a:t>
            </a:r>
            <a:endParaRPr sz="3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"/>
          <p:cNvSpPr txBox="1"/>
          <p:nvPr>
            <p:ph idx="1" type="body"/>
          </p:nvPr>
        </p:nvSpPr>
        <p:spPr>
          <a:xfrm>
            <a:off x="311700" y="465250"/>
            <a:ext cx="8520600" cy="3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200"/>
              <a:t>Strach</a:t>
            </a:r>
            <a:endParaRPr b="1" sz="5200"/>
          </a:p>
          <a:p>
            <a:pPr indent="-469900" lvl="0" marL="457200" rtl="0" algn="l">
              <a:spcBef>
                <a:spcPts val="120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paralyzuje</a:t>
            </a:r>
            <a:endParaRPr sz="3800"/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Skotsko</a:t>
            </a:r>
            <a:endParaRPr sz="3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"/>
          <p:cNvSpPr txBox="1"/>
          <p:nvPr>
            <p:ph idx="1" type="body"/>
          </p:nvPr>
        </p:nvSpPr>
        <p:spPr>
          <a:xfrm>
            <a:off x="311700" y="465250"/>
            <a:ext cx="8520600" cy="3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5200"/>
              <a:t>Mordokaj mluví…</a:t>
            </a:r>
            <a:endParaRPr b="1" sz="52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 sz="5200"/>
              <a:t>🗣️</a:t>
            </a:r>
            <a:endParaRPr b="1" sz="5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 txBox="1"/>
          <p:nvPr>
            <p:ph idx="1" type="body"/>
          </p:nvPr>
        </p:nvSpPr>
        <p:spPr>
          <a:xfrm>
            <a:off x="311700" y="465250"/>
            <a:ext cx="8520600" cy="4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800"/>
              <a:t>Ester 4:13-14 </a:t>
            </a:r>
            <a:br>
              <a:rPr lang="cs" sz="3800"/>
            </a:br>
            <a:r>
              <a:rPr i="1" lang="cs" sz="3800">
                <a:solidFill>
                  <a:srgbClr val="858585"/>
                </a:solidFill>
              </a:rPr>
              <a:t>13</a:t>
            </a:r>
            <a:r>
              <a:rPr lang="cs" sz="3800"/>
              <a:t> “… Nepředstavuj si, že v královském domě unikneš, jediná ze všech Judejců.</a:t>
            </a:r>
            <a:endParaRPr sz="38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cs" sz="3800">
                <a:solidFill>
                  <a:srgbClr val="858585"/>
                </a:solidFill>
              </a:rPr>
              <a:t>14</a:t>
            </a:r>
            <a:r>
              <a:rPr lang="cs" sz="3800">
                <a:solidFill>
                  <a:srgbClr val="858585"/>
                </a:solidFill>
              </a:rPr>
              <a:t> </a:t>
            </a:r>
            <a:r>
              <a:rPr lang="cs" sz="3800"/>
              <a:t>Vždyť jestliže budeš v této době zarytě mlčet, úleva a osvobození povstane Judejcům z jiné strany, ale ty a dům tvého otce zahynete. Kdo ví, zda jsi nedosáhla královského stavu pro chvíli, jako je tato.”</a:t>
            </a:r>
            <a:endParaRPr sz="3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 txBox="1"/>
          <p:nvPr>
            <p:ph idx="1" type="body"/>
          </p:nvPr>
        </p:nvSpPr>
        <p:spPr>
          <a:xfrm>
            <a:off x="589825" y="465250"/>
            <a:ext cx="8242500" cy="4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b="1" lang="cs" sz="3800"/>
              <a:t>přítomnost blízkého člověka</a:t>
            </a:r>
            <a:endParaRPr b="1" sz="38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200"/>
              <a:t>Ester</a:t>
            </a:r>
            <a:endParaRPr b="1" sz="5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5200"/>
              <a:t>⭐</a:t>
            </a:r>
            <a:endParaRPr b="1" sz="52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5200"/>
              <a:t>skrývat se</a:t>
            </a:r>
            <a:endParaRPr sz="5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/>
          <p:nvPr>
            <p:ph idx="1" type="body"/>
          </p:nvPr>
        </p:nvSpPr>
        <p:spPr>
          <a:xfrm>
            <a:off x="311700" y="465250"/>
            <a:ext cx="8520600" cy="4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800"/>
              <a:t>2. </a:t>
            </a:r>
            <a:r>
              <a:rPr lang="cs" sz="3800"/>
              <a:t>“úleva a osvobození povstane Judejcům z jiné strany” </a:t>
            </a:r>
            <a:endParaRPr sz="3800"/>
          </a:p>
          <a:p>
            <a:pPr indent="-469900" lvl="0" marL="457200" rtl="0" algn="l">
              <a:spcBef>
                <a:spcPts val="1200"/>
              </a:spcBef>
              <a:spcAft>
                <a:spcPts val="0"/>
              </a:spcAft>
              <a:buSzPts val="3800"/>
              <a:buChar char="-"/>
            </a:pPr>
            <a:r>
              <a:rPr b="1" lang="cs" sz="3800"/>
              <a:t>Bůh je všemocný</a:t>
            </a:r>
            <a:endParaRPr b="1" sz="38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 txBox="1"/>
          <p:nvPr>
            <p:ph idx="1" type="body"/>
          </p:nvPr>
        </p:nvSpPr>
        <p:spPr>
          <a:xfrm>
            <a:off x="311700" y="465250"/>
            <a:ext cx="8520600" cy="4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800"/>
              <a:t>3</a:t>
            </a:r>
            <a:r>
              <a:rPr lang="cs" sz="3800"/>
              <a:t>. “</a:t>
            </a:r>
            <a:r>
              <a:rPr lang="cs" sz="3800"/>
              <a:t>Kdo ví, zda jsi nedosáhla královského stavu pro chvíli, jako je tato.</a:t>
            </a:r>
            <a:r>
              <a:rPr lang="cs" sz="3800"/>
              <a:t>” </a:t>
            </a:r>
            <a:endParaRPr sz="3800"/>
          </a:p>
          <a:p>
            <a:pPr indent="-469900" lvl="0" marL="457200" rtl="0" algn="l">
              <a:spcBef>
                <a:spcPts val="1200"/>
              </a:spcBef>
              <a:spcAft>
                <a:spcPts val="0"/>
              </a:spcAft>
              <a:buSzPts val="3800"/>
              <a:buChar char="-"/>
            </a:pPr>
            <a:r>
              <a:rPr b="1" lang="cs" sz="3800"/>
              <a:t>kým je</a:t>
            </a:r>
            <a:endParaRPr b="1" sz="38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 txBox="1"/>
          <p:nvPr>
            <p:ph idx="1" type="body"/>
          </p:nvPr>
        </p:nvSpPr>
        <p:spPr>
          <a:xfrm>
            <a:off x="311700" y="465250"/>
            <a:ext cx="8520600" cy="4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3800"/>
              <a:t>Jak Ester překonala strach</a:t>
            </a:r>
            <a:endParaRPr b="1" sz="3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5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800"/>
              <a:t>👥 </a:t>
            </a:r>
            <a:r>
              <a:rPr lang="cs" sz="3800"/>
              <a:t>přítomnost blízkého člověka </a:t>
            </a:r>
            <a:endParaRPr sz="3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5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800"/>
              <a:t>💪 </a:t>
            </a:r>
            <a:r>
              <a:rPr lang="cs" sz="3800"/>
              <a:t>Bůh je všemocný</a:t>
            </a:r>
            <a:endParaRPr sz="38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800"/>
              <a:t>🙂 uvědomí si, </a:t>
            </a:r>
            <a:r>
              <a:rPr lang="cs" sz="3800"/>
              <a:t>kým je </a:t>
            </a:r>
            <a:r>
              <a:rPr b="1" lang="cs" sz="3800"/>
              <a:t>				</a:t>
            </a:r>
            <a:endParaRPr b="1" sz="38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800"/>
          </a:p>
        </p:txBody>
      </p:sp>
      <p:sp>
        <p:nvSpPr>
          <p:cNvPr id="372" name="Google Shape;372;p34"/>
          <p:cNvSpPr txBox="1"/>
          <p:nvPr/>
        </p:nvSpPr>
        <p:spPr>
          <a:xfrm>
            <a:off x="406975" y="3054800"/>
            <a:ext cx="91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700">
                <a:solidFill>
                  <a:schemeClr val="dk2"/>
                </a:solidFill>
              </a:rPr>
              <a:t>👑</a:t>
            </a:r>
            <a:endParaRPr sz="27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/>
          <p:nvPr>
            <p:ph idx="1" type="body"/>
          </p:nvPr>
        </p:nvSpPr>
        <p:spPr>
          <a:xfrm>
            <a:off x="311700" y="465250"/>
            <a:ext cx="8520600" cy="4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3800"/>
              <a:t>Vraťme se k Saulovi</a:t>
            </a:r>
            <a:endParaRPr b="1" sz="3800"/>
          </a:p>
          <a:p>
            <a:pPr indent="-469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předci</a:t>
            </a:r>
            <a:endParaRPr sz="3800"/>
          </a:p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Samuel tam nebyl</a:t>
            </a:r>
            <a:endParaRPr sz="3800"/>
          </a:p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“tvůj Bůh”</a:t>
            </a:r>
            <a:endParaRPr sz="3800"/>
          </a:p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král se bál lidí?</a:t>
            </a:r>
            <a:endParaRPr sz="38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/>
          <p:nvPr>
            <p:ph idx="1" type="body"/>
          </p:nvPr>
        </p:nvSpPr>
        <p:spPr>
          <a:xfrm>
            <a:off x="311700" y="465250"/>
            <a:ext cx="8520600" cy="4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3800"/>
              <a:t>Ester předobrazem Ježíše</a:t>
            </a:r>
            <a:endParaRPr b="1" sz="3800"/>
          </a:p>
          <a:p>
            <a:pPr indent="-469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800"/>
              <a:buChar char="-"/>
            </a:pPr>
            <a:r>
              <a:rPr lang="cs" sz="3800"/>
              <a:t>Kdy měl Ježíš strach?</a:t>
            </a:r>
            <a:endParaRPr sz="3800"/>
          </a:p>
          <a:p>
            <a:pPr indent="0" lvl="0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800"/>
          </a:p>
        </p:txBody>
      </p:sp>
      <p:pic>
        <p:nvPicPr>
          <p:cNvPr id="383" name="Google Shape;3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425" y="2047875"/>
            <a:ext cx="4127501" cy="309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"/>
          <p:cNvSpPr txBox="1"/>
          <p:nvPr>
            <p:ph idx="1" type="body"/>
          </p:nvPr>
        </p:nvSpPr>
        <p:spPr>
          <a:xfrm>
            <a:off x="311700" y="465250"/>
            <a:ext cx="8520600" cy="4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3800"/>
              <a:t>Mk 14:33-36 </a:t>
            </a:r>
            <a:endParaRPr b="1" sz="3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cs" sz="3800">
                <a:solidFill>
                  <a:srgbClr val="858585"/>
                </a:solidFill>
              </a:rPr>
              <a:t>33</a:t>
            </a:r>
            <a:r>
              <a:rPr lang="cs" sz="3800"/>
              <a:t> A vzal s sebou Petra, Jakuba a Jana a začal se děsit a znepokojovat. </a:t>
            </a:r>
            <a:endParaRPr sz="3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cs" sz="3800">
                <a:solidFill>
                  <a:srgbClr val="858585"/>
                </a:solidFill>
              </a:rPr>
              <a:t>34</a:t>
            </a:r>
            <a:r>
              <a:rPr lang="cs" sz="3800"/>
              <a:t> Říká jim: „Má duše je smutná až k smrti. Zůstaňte zde a bděte!“ </a:t>
            </a:r>
            <a:endParaRPr sz="3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cs" sz="3800">
                <a:solidFill>
                  <a:srgbClr val="858585"/>
                </a:solidFill>
              </a:rPr>
              <a:t>35 </a:t>
            </a:r>
            <a:r>
              <a:rPr lang="cs" sz="3800"/>
              <a:t>Trochu poodešel, padal na zem a modlil se, aby ho, je-li to možné, tato hodina minula.  </a:t>
            </a:r>
            <a:endParaRPr sz="3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cs" sz="3800">
                <a:solidFill>
                  <a:srgbClr val="858585"/>
                </a:solidFill>
              </a:rPr>
              <a:t>36</a:t>
            </a:r>
            <a:r>
              <a:rPr lang="cs" sz="3800"/>
              <a:t> Říkal: „Abba, Otče, tobě je všechno možné, přenes tento kalich ode mne, ale ne, co chci já, ale co ty.“</a:t>
            </a:r>
            <a:endParaRPr sz="3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"/>
          <p:cNvSpPr txBox="1"/>
          <p:nvPr>
            <p:ph idx="1" type="body"/>
          </p:nvPr>
        </p:nvSpPr>
        <p:spPr>
          <a:xfrm>
            <a:off x="311700" y="465250"/>
            <a:ext cx="8520600" cy="4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3800"/>
              <a:t>Mk 14:33-36 </a:t>
            </a:r>
            <a:endParaRPr b="1" sz="3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cs" sz="3800">
                <a:solidFill>
                  <a:srgbClr val="858585"/>
                </a:solidFill>
              </a:rPr>
              <a:t>33</a:t>
            </a:r>
            <a:r>
              <a:rPr lang="cs" sz="3800"/>
              <a:t> A </a:t>
            </a:r>
            <a:r>
              <a:rPr lang="cs" sz="3800">
                <a:highlight>
                  <a:schemeClr val="accent4"/>
                </a:highlight>
              </a:rPr>
              <a:t>vzal s sebou Petra, Jakuba a Jana</a:t>
            </a:r>
            <a:r>
              <a:rPr lang="cs" sz="3800"/>
              <a:t> a začal se </a:t>
            </a:r>
            <a:r>
              <a:rPr lang="cs" sz="3800">
                <a:highlight>
                  <a:srgbClr val="00FF00"/>
                </a:highlight>
              </a:rPr>
              <a:t>děsit</a:t>
            </a:r>
            <a:r>
              <a:rPr lang="cs" sz="3800"/>
              <a:t> a znepokojovat. </a:t>
            </a:r>
            <a:endParaRPr sz="3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cs" sz="3800">
                <a:solidFill>
                  <a:srgbClr val="858585"/>
                </a:solidFill>
              </a:rPr>
              <a:t>34</a:t>
            </a:r>
            <a:r>
              <a:rPr lang="cs" sz="3800"/>
              <a:t> Říká jim: „Má duše je smutná až k smrti. Zůstaňte zde a bděte!“ </a:t>
            </a:r>
            <a:endParaRPr sz="3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cs" sz="3800">
                <a:solidFill>
                  <a:srgbClr val="858585"/>
                </a:solidFill>
              </a:rPr>
              <a:t>35 </a:t>
            </a:r>
            <a:r>
              <a:rPr lang="cs" sz="3800"/>
              <a:t>Trochu poodešel, padal na zem a modlil se, aby ho, je-li to možné, tato hodina minula.  </a:t>
            </a:r>
            <a:endParaRPr sz="3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cs" sz="3800">
                <a:solidFill>
                  <a:srgbClr val="858585"/>
                </a:solidFill>
              </a:rPr>
              <a:t>36</a:t>
            </a:r>
            <a:r>
              <a:rPr lang="cs" sz="3800"/>
              <a:t> Říkal: „Abba, </a:t>
            </a:r>
            <a:r>
              <a:rPr lang="cs" sz="3800">
                <a:highlight>
                  <a:schemeClr val="accent4"/>
                </a:highlight>
              </a:rPr>
              <a:t>Otče</a:t>
            </a:r>
            <a:r>
              <a:rPr lang="cs" sz="3800"/>
              <a:t>, </a:t>
            </a:r>
            <a:r>
              <a:rPr lang="cs" sz="3800">
                <a:highlight>
                  <a:schemeClr val="accent4"/>
                </a:highlight>
              </a:rPr>
              <a:t>tobě je všechno možné</a:t>
            </a:r>
            <a:r>
              <a:rPr lang="cs" sz="3800"/>
              <a:t>, přenes tento kalich ode mne, ale ne, co chci já, ale co ty.“</a:t>
            </a:r>
            <a:endParaRPr sz="3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638" y="0"/>
            <a:ext cx="5210950" cy="507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725" y="2776609"/>
            <a:ext cx="1490350" cy="152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9" title="drawing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1558" y="2172375"/>
            <a:ext cx="1115977" cy="111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4908" y="782088"/>
            <a:ext cx="1559359" cy="14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2098" y="2707825"/>
            <a:ext cx="1805427" cy="14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93615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133088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172561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212034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251508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290981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330454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69927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409400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448874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488347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527820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567293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6067668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6462400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6857132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7251864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764659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8041327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8436059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197835" y="4648575"/>
            <a:ext cx="4767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6067626" y="4648575"/>
            <a:ext cx="7899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500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978940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1000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994301" y="4648575"/>
            <a:ext cx="1003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1500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541406" y="4221525"/>
            <a:ext cx="394800" cy="25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86125" y="4648575"/>
            <a:ext cx="18621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chemeClr val="dk2"/>
                </a:solidFill>
              </a:rPr>
              <a:t>20</a:t>
            </a:r>
            <a:r>
              <a:rPr b="1" lang="cs" sz="2500">
                <a:solidFill>
                  <a:schemeClr val="dk2"/>
                </a:solidFill>
              </a:rPr>
              <a:t>00 př.n.l.</a:t>
            </a:r>
            <a:endParaRPr b="1" sz="2500">
              <a:solidFill>
                <a:schemeClr val="dk2"/>
              </a:solidFill>
            </a:endParaRPr>
          </a:p>
        </p:txBody>
      </p:sp>
      <p:cxnSp>
        <p:nvCxnSpPr>
          <p:cNvPr id="94" name="Google Shape;94;p15"/>
          <p:cNvCxnSpPr/>
          <p:nvPr/>
        </p:nvCxnSpPr>
        <p:spPr>
          <a:xfrm>
            <a:off x="844190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5"/>
          <p:cNvCxnSpPr/>
          <p:nvPr/>
        </p:nvCxnSpPr>
        <p:spPr>
          <a:xfrm>
            <a:off x="646375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5"/>
          <p:cNvCxnSpPr/>
          <p:nvPr/>
        </p:nvCxnSpPr>
        <p:spPr>
          <a:xfrm>
            <a:off x="4503900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5"/>
          <p:cNvCxnSpPr/>
          <p:nvPr/>
        </p:nvCxnSpPr>
        <p:spPr>
          <a:xfrm>
            <a:off x="2523925" y="4220775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5"/>
          <p:cNvCxnSpPr/>
          <p:nvPr/>
        </p:nvCxnSpPr>
        <p:spPr>
          <a:xfrm>
            <a:off x="528775" y="4220300"/>
            <a:ext cx="0" cy="26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Google Shape;99;p15"/>
          <p:cNvSpPr txBox="1"/>
          <p:nvPr/>
        </p:nvSpPr>
        <p:spPr>
          <a:xfrm>
            <a:off x="6023600" y="2946725"/>
            <a:ext cx="10971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000">
                <a:solidFill>
                  <a:schemeClr val="dk2"/>
                </a:solidFill>
              </a:rPr>
              <a:t>470</a:t>
            </a:r>
            <a:endParaRPr b="1" sz="4000">
              <a:solidFill>
                <a:schemeClr val="dk2"/>
              </a:solidFill>
            </a:endParaRPr>
          </a:p>
        </p:txBody>
      </p:sp>
      <p:cxnSp>
        <p:nvCxnSpPr>
          <p:cNvPr id="100" name="Google Shape;100;p15"/>
          <p:cNvCxnSpPr/>
          <p:nvPr/>
        </p:nvCxnSpPr>
        <p:spPr>
          <a:xfrm rot="10800000">
            <a:off x="6572200" y="3648800"/>
            <a:ext cx="0" cy="837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660" y="0"/>
            <a:ext cx="625467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6174875" y="3111800"/>
            <a:ext cx="474900" cy="474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6284800" y="3221725"/>
            <a:ext cx="255000" cy="255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6361775" y="3298700"/>
            <a:ext cx="101100" cy="101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91440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311700" y="483575"/>
            <a:ext cx="8520600" cy="40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200"/>
              <a:t>Mordokaj</a:t>
            </a:r>
            <a:endParaRPr b="1" sz="5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5200"/>
              <a:t>?</a:t>
            </a:r>
            <a:endParaRPr sz="52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5200"/>
              <a:t>bratranec</a:t>
            </a:r>
            <a:endParaRPr sz="5200"/>
          </a:p>
        </p:txBody>
      </p:sp>
      <p:pic>
        <p:nvPicPr>
          <p:cNvPr descr="a pixel art illustration of a hand clapping with yeah written below it (poskytuje Tenor)"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200" y="2571749"/>
            <a:ext cx="1985200" cy="18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200"/>
              <a:t>Achašvéroš</a:t>
            </a:r>
            <a:endParaRPr b="1" sz="5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 sz="5200"/>
              <a:t>(Xerxés I.)</a:t>
            </a:r>
            <a:endParaRPr b="1" sz="5200"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5289368" y="0"/>
            <a:ext cx="385462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5289379" y="0"/>
            <a:ext cx="38546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311700" y="465250"/>
            <a:ext cx="8520600" cy="41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300"/>
              <a:t>Haman</a:t>
            </a:r>
            <a:endParaRPr b="1" sz="5300"/>
          </a:p>
          <a:p>
            <a:pPr indent="-495300" lvl="0" marL="457200" rtl="0" algn="l">
              <a:spcBef>
                <a:spcPts val="1200"/>
              </a:spcBef>
              <a:spcAft>
                <a:spcPts val="0"/>
              </a:spcAft>
              <a:buSzPts val="4200"/>
              <a:buChar char="-"/>
            </a:pPr>
            <a:r>
              <a:rPr lang="cs" sz="4200"/>
              <a:t>Mordokaj se před ním neklaní</a:t>
            </a:r>
            <a:endParaRPr sz="4200"/>
          </a:p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-"/>
            </a:pPr>
            <a:r>
              <a:rPr lang="cs" sz="4200"/>
              <a:t>chci vyhubit všechny Židy</a:t>
            </a:r>
            <a:endParaRPr sz="4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11700" y="465250"/>
            <a:ext cx="8520600" cy="41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200"/>
              <a:t>Ester</a:t>
            </a:r>
            <a:endParaRPr b="1" sz="5200"/>
          </a:p>
          <a:p>
            <a:pPr indent="-482600" lvl="0" marL="457200" rtl="0" algn="l">
              <a:spcBef>
                <a:spcPts val="1200"/>
              </a:spcBef>
              <a:spcAft>
                <a:spcPts val="0"/>
              </a:spcAft>
              <a:buSzPts val="4000"/>
              <a:buChar char="-"/>
            </a:pPr>
            <a:r>
              <a:rPr lang="cs" sz="4000"/>
              <a:t>“hvězda” nebo “skrývající se”?</a:t>
            </a:r>
            <a:endParaRPr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cs" sz="4000"/>
              <a:t>má STRACH</a:t>
            </a:r>
            <a:endParaRPr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cs" sz="4000"/>
              <a:t>jaká je Ester?</a:t>
            </a:r>
            <a:endParaRPr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cs" sz="4000"/>
              <a:t>akční Ester</a:t>
            </a:r>
            <a:endParaRPr sz="4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