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5" r:id="rId2"/>
    <p:sldId id="256" r:id="rId3"/>
    <p:sldId id="258" r:id="rId4"/>
    <p:sldId id="259" r:id="rId5"/>
    <p:sldId id="260" r:id="rId6"/>
    <p:sldId id="267" r:id="rId7"/>
    <p:sldId id="270" r:id="rId8"/>
    <p:sldId id="266" r:id="rId9"/>
    <p:sldId id="278" r:id="rId10"/>
    <p:sldId id="277" r:id="rId11"/>
    <p:sldId id="276" r:id="rId12"/>
    <p:sldId id="275" r:id="rId13"/>
    <p:sldId id="274" r:id="rId14"/>
    <p:sldId id="273" r:id="rId15"/>
    <p:sldId id="279" r:id="rId16"/>
    <p:sldId id="280" r:id="rId17"/>
    <p:sldId id="272" r:id="rId18"/>
    <p:sldId id="262" r:id="rId19"/>
    <p:sldId id="281" r:id="rId20"/>
    <p:sldId id="282" r:id="rId21"/>
    <p:sldId id="283" r:id="rId22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9" d="100"/>
          <a:sy n="79" d="100"/>
        </p:scale>
        <p:origin x="85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29F5CAF-A8EF-0E97-DF7A-445D5F0C21F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65CA77DE-9BF4-331F-7E53-E711B6C51EE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EEB24180-9994-B359-2EEB-9659099EFD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3751F-D89C-485B-9B44-A9FC8C344F15}" type="datetimeFigureOut">
              <a:rPr lang="cs-CZ" smtClean="0"/>
              <a:t>24.10.2026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05A28E70-EBD0-E6DF-C7C7-B0DA2E87D8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FF73C9E0-D5A1-4912-62C9-851EFAE9F8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C988A-5211-4644-AC3A-121A1FBB8CE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262395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A0CD59C-AC40-6817-2668-3C14247AA7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325C84C5-E6D2-1663-6231-89A6CB8F2A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BB629E59-71BE-26F1-B928-3698041A4E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3751F-D89C-485B-9B44-A9FC8C344F15}" type="datetimeFigureOut">
              <a:rPr lang="cs-CZ" smtClean="0"/>
              <a:t>24.10.2026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47B44DF0-305E-92CF-14D7-C9B5ADBC89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D2901192-B4C3-3889-08CD-F6636BA5AE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C988A-5211-4644-AC3A-121A1FBB8CE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677030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C393376-CBC7-593E-C868-4001F01AB0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DA950606-A12A-9000-2424-51CCDEFC1A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888D1958-7067-18A9-E978-FDEA0B4B23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3751F-D89C-485B-9B44-A9FC8C344F15}" type="datetimeFigureOut">
              <a:rPr lang="cs-CZ" smtClean="0"/>
              <a:t>24.10.2026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229D7628-B841-BF1F-6AA2-769053B335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A2DE5A87-8724-42B6-7890-FA32441521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C988A-5211-4644-AC3A-121A1FBB8CE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275375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D292C6B-FB4F-2A08-791E-4E78E379A2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02ED85C6-D17B-C675-170C-A99BE176030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996380B5-BCB7-D31C-75D5-FDBB121735D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B2EBB9F4-F5BA-E7D0-35A2-5E63E3085A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3751F-D89C-485B-9B44-A9FC8C344F15}" type="datetimeFigureOut">
              <a:rPr lang="cs-CZ" smtClean="0"/>
              <a:t>24.10.2026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0D5F05AC-4446-7BC9-8132-999DA2F886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F0FC7309-E5E2-DC8D-3B7B-E97BA8613D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C988A-5211-4644-AC3A-121A1FBB8CE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299180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CEB39F8-7B46-E1C8-7DFE-76A56EDE6D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C543A566-F453-B938-92A9-D68E167257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8B83FC34-D573-3987-7E5E-CD67D3CEF6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1BE8598F-C7E3-347B-086E-39C3BE52D23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2E49DD6B-CA84-5E76-8EF5-6919EE7460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A4DC554B-3D88-8B54-B819-E37ED9A300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3751F-D89C-485B-9B44-A9FC8C344F15}" type="datetimeFigureOut">
              <a:rPr lang="cs-CZ" smtClean="0"/>
              <a:t>24.10.2026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AE689592-5FC2-E5E0-75FD-3E704761A2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F60760D5-C248-4AC9-D675-A666439C8D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C988A-5211-4644-AC3A-121A1FBB8CE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11107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C38DC55-BAE6-7A86-6AB3-563C98916F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723A6026-D9C1-574F-82FD-6CCB07680F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3751F-D89C-485B-9B44-A9FC8C344F15}" type="datetimeFigureOut">
              <a:rPr lang="cs-CZ" smtClean="0"/>
              <a:t>24.10.2026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E66A6718-F14B-BF32-D7F2-FA78E156C6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9CAA2216-1917-7E16-C2AA-D271BC35F7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C988A-5211-4644-AC3A-121A1FBB8CE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329705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A90F108B-3281-1E0E-2B1C-518EF5AF90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3751F-D89C-485B-9B44-A9FC8C344F15}" type="datetimeFigureOut">
              <a:rPr lang="cs-CZ" smtClean="0"/>
              <a:t>24.10.2026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62132255-6EA2-0FCA-3FEA-F903CD93DB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3DF32200-E15D-6D40-8B10-2F7DF82161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C988A-5211-4644-AC3A-121A1FBB8CE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40916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413118E-F8BD-F74A-F7EB-F3E1C57B94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9B6C6BC5-867B-27B7-2CD7-F49C70D3E1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F7FA3C7D-6A84-9926-1E4D-BC9B22D84BA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CD092168-499D-F88C-9C0D-1194DBDC63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3751F-D89C-485B-9B44-A9FC8C344F15}" type="datetimeFigureOut">
              <a:rPr lang="cs-CZ" smtClean="0"/>
              <a:t>24.10.2026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413CD788-774D-885A-0B49-BF28C043A6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DB0425B6-F907-C282-55E2-C66E35B277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C988A-5211-4644-AC3A-121A1FBB8CE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241122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8FC9C8F-8222-1377-DDA4-272D007220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3324B71A-17A7-EBCB-285E-B71824A6147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1CE62326-3BD4-CDED-54F5-2CE87EE6F2A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AAC57E86-3188-1DAF-4208-C15934BFEA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3751F-D89C-485B-9B44-A9FC8C344F15}" type="datetimeFigureOut">
              <a:rPr lang="cs-CZ" smtClean="0"/>
              <a:t>24.10.2026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C7E7668E-1794-54F4-8034-5BF4D22CE6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9978E71C-AF64-172F-EFB0-8AFAFC8735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C988A-5211-4644-AC3A-121A1FBB8CE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989012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7436167-7484-AAD3-99AE-2A36DC5042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1259A618-0BA9-1044-1DE2-6AE8CF10493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FF1D9DFE-864A-49B7-1475-E2C6C6B53A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3751F-D89C-485B-9B44-A9FC8C344F15}" type="datetimeFigureOut">
              <a:rPr lang="cs-CZ" smtClean="0"/>
              <a:t>24.10.2026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5B762824-6CF5-8759-DA99-877B9BBB57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C815F644-EAF7-EB93-6ED5-7CF167DE81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C988A-5211-4644-AC3A-121A1FBB8CE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385893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22398635-D433-6D12-9817-B50289D0EFA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4BDFCE32-A97B-B730-A317-0CE9D3D907B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B458E2D6-F52E-737A-38D7-799068DAD4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3751F-D89C-485B-9B44-A9FC8C344F15}" type="datetimeFigureOut">
              <a:rPr lang="cs-CZ" smtClean="0"/>
              <a:t>24.10.2026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FD9CED49-1817-C27D-82DC-3749767137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C628DD67-46FC-6EE3-0A81-6AE0C6121D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C988A-5211-4644-AC3A-121A1FBB8CE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586005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103FA4B8-2C86-C37B-81BD-7B41442CC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ACD6D82A-9BB4-A19A-61AE-1243ECE011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EAD306CB-28A0-6BB3-FF16-036BDEA7BF1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C3751F-D89C-485B-9B44-A9FC8C344F15}" type="datetimeFigureOut">
              <a:rPr lang="cs-CZ" smtClean="0"/>
              <a:t>24.10.2026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EBDE9240-2DB7-41C6-8294-B6B2DB483BC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EEC5332F-D288-49BF-4BE5-C61EBC02C83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EC988A-5211-4644-AC3A-121A1FBB8CE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470238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CC3AC05-2F1E-7926-1B0A-F86DACE801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03B332B1-08DC-2911-6ED4-33AAB91551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555692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CDCFD9F6-4C15-50D2-A65D-A93B932249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8864F96D-1704-4CF9-5341-7A3DB292DB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476655"/>
            <a:ext cx="9144000" cy="1780162"/>
          </a:xfrm>
        </p:spPr>
        <p:txBody>
          <a:bodyPr>
            <a:normAutofit/>
          </a:bodyPr>
          <a:lstStyle/>
          <a:p>
            <a:r>
              <a:rPr lang="cs-CZ" sz="9600" dirty="0">
                <a:solidFill>
                  <a:srgbClr val="FFFF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</a:rPr>
              <a:t>Zprávy z pekla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BD74467A-C821-4920-251A-9BF4CAF8359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977855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D77DDC-2F6D-156B-0BBD-B255540D54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6E002587-09D4-AF55-81CE-4A36524141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0C49EA1D-A668-7279-F9CD-56A1ED57D8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220501"/>
          </a:xfrm>
        </p:spPr>
        <p:txBody>
          <a:bodyPr anchor="t">
            <a:noAutofit/>
          </a:bodyPr>
          <a:lstStyle/>
          <a:p>
            <a:r>
              <a:rPr lang="cs-CZ" sz="3550" b="1" dirty="0">
                <a:solidFill>
                  <a:srgbClr val="FFFF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</a:rPr>
              <a:t>Lukáš 16:19</a:t>
            </a:r>
            <a:r>
              <a:rPr lang="cs-CZ" sz="3550" dirty="0">
                <a:solidFill>
                  <a:srgbClr val="FFFF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</a:rPr>
              <a:t>  </a:t>
            </a:r>
            <a:r>
              <a:rPr lang="cs-CZ" sz="3550" dirty="0">
                <a:solidFill>
                  <a:schemeClr val="bg1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</a:rPr>
              <a:t>„Byl jeden bohatý člověk, a oblékal se do purpuru a kmentu a den co den skvěle hodoval.</a:t>
            </a:r>
            <a:br>
              <a:rPr lang="cs-CZ" sz="3550" dirty="0">
                <a:solidFill>
                  <a:schemeClr val="bg1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</a:rPr>
            </a:br>
            <a:r>
              <a:rPr lang="cs-CZ" sz="3550" dirty="0">
                <a:solidFill>
                  <a:schemeClr val="bg1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</a:rPr>
              <a:t>20  U jeho vrat lehával nějaký chudák, jménem Lazar, plný vředů,</a:t>
            </a:r>
            <a:br>
              <a:rPr lang="cs-CZ" sz="3550" dirty="0">
                <a:solidFill>
                  <a:schemeClr val="bg1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</a:rPr>
            </a:br>
            <a:r>
              <a:rPr lang="cs-CZ" sz="3550" dirty="0">
                <a:solidFill>
                  <a:schemeClr val="bg1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</a:rPr>
              <a:t>21  a toužil se nasytit aspoň tím, co padalo ze stolu toho boháče; dokonce i psi přicházeli a lízali jeho vředy.</a:t>
            </a:r>
            <a:br>
              <a:rPr lang="cs-CZ" sz="3550" dirty="0">
                <a:solidFill>
                  <a:schemeClr val="bg1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</a:rPr>
            </a:br>
            <a:r>
              <a:rPr lang="cs-CZ" sz="3550" dirty="0">
                <a:solidFill>
                  <a:schemeClr val="bg1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</a:rPr>
              <a:t>22  Stalo se, že ten chudák zemřel a byl anděly odnesen do klína Abrahamova; zemřel pak i boháč a byl pohřben.</a:t>
            </a:r>
            <a:br>
              <a:rPr lang="cs-CZ" sz="3550" dirty="0">
                <a:solidFill>
                  <a:schemeClr val="bg1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</a:rPr>
            </a:br>
            <a:r>
              <a:rPr lang="cs-CZ" sz="3550" dirty="0">
                <a:solidFill>
                  <a:schemeClr val="bg1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</a:rPr>
              <a:t>23  A když v podsvětí v mukách pozdvihl oči, uviděl v dáli Abrahama a Lazara v jeho klíně.</a:t>
            </a:r>
            <a:br>
              <a:rPr lang="cs-CZ" sz="3550" dirty="0">
                <a:solidFill>
                  <a:schemeClr val="bg1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</a:rPr>
            </a:br>
            <a:endParaRPr lang="cs-CZ" sz="3550" dirty="0">
              <a:solidFill>
                <a:schemeClr val="bg1"/>
              </a:solidFill>
              <a:latin typeface="Arimo" panose="020B0604020202020204" pitchFamily="34" charset="0"/>
              <a:ea typeface="Arimo" panose="020B0604020202020204" pitchFamily="34" charset="0"/>
              <a:cs typeface="Arimo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69013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565630-981E-C141-4DC4-A9118D5090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6237DDFC-9408-41D8-8E2F-1588382CC2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25AC93AF-BB48-B096-C79D-00D3BADD6E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220501"/>
          </a:xfrm>
        </p:spPr>
        <p:txBody>
          <a:bodyPr anchor="t">
            <a:noAutofit/>
          </a:bodyPr>
          <a:lstStyle/>
          <a:p>
            <a:r>
              <a:rPr lang="cs-CZ" sz="3800" b="1" dirty="0">
                <a:solidFill>
                  <a:srgbClr val="FFFF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</a:rPr>
              <a:t>Lukáš 16:24</a:t>
            </a:r>
            <a:r>
              <a:rPr lang="cs-CZ" sz="3800" dirty="0">
                <a:solidFill>
                  <a:srgbClr val="FFFF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</a:rPr>
              <a:t>  </a:t>
            </a:r>
            <a:r>
              <a:rPr lang="cs-CZ" sz="3800" dirty="0">
                <a:solidFill>
                  <a:schemeClr val="bg1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</a:rPr>
              <a:t>I zvolal: ‚Otče Abrahame, smiluj se nade mnou a pošli Lazara, aby namočil špičku svého prstu vodou a ochladil můj jazyk, neboť trpím bolestí v tomto </a:t>
            </a:r>
            <a:r>
              <a:rPr lang="cs-CZ" sz="3800" dirty="0" err="1">
                <a:solidFill>
                  <a:schemeClr val="bg1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</a:rPr>
              <a:t>plameni</a:t>
            </a:r>
            <a:r>
              <a:rPr lang="cs-CZ" sz="3800" dirty="0">
                <a:solidFill>
                  <a:schemeClr val="bg1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</a:rPr>
              <a:t>.‘</a:t>
            </a:r>
            <a:br>
              <a:rPr lang="cs-CZ" sz="3800" dirty="0">
                <a:solidFill>
                  <a:schemeClr val="bg1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</a:rPr>
            </a:br>
            <a:r>
              <a:rPr lang="cs-CZ" sz="3800" dirty="0">
                <a:solidFill>
                  <a:schemeClr val="bg1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</a:rPr>
              <a:t>25  Abraham řekl: ‚Synu, vzpomeň si, že sis už vybral své dobré ve svém životě, a Lazar podobně zlé. Nyní je zde potěšován, ty však jsi sužován.</a:t>
            </a:r>
            <a:br>
              <a:rPr lang="cs-CZ" sz="3800" dirty="0">
                <a:solidFill>
                  <a:schemeClr val="bg1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</a:rPr>
            </a:br>
            <a:r>
              <a:rPr lang="cs-CZ" sz="3800" dirty="0">
                <a:solidFill>
                  <a:schemeClr val="bg1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</a:rPr>
              <a:t>26  A k tomu všemu je mezi námi a vámi upevněna veliká propast, aby ti, kdo chtějí, nemohli přejít odtud k vám, ani se přepravit odtamtud k nám.‘</a:t>
            </a:r>
          </a:p>
        </p:txBody>
      </p:sp>
    </p:spTree>
    <p:extLst>
      <p:ext uri="{BB962C8B-B14F-4D97-AF65-F5344CB8AC3E}">
        <p14:creationId xmlns:p14="http://schemas.microsoft.com/office/powerpoint/2010/main" val="21589305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55597C-5E8A-BBF3-5124-64B5095131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3B81DC0E-491F-FC52-EC6F-C93008F4EA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C5D2B202-798A-3A25-44D2-7A653A4074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220501"/>
          </a:xfrm>
        </p:spPr>
        <p:txBody>
          <a:bodyPr anchor="t">
            <a:noAutofit/>
          </a:bodyPr>
          <a:lstStyle/>
          <a:p>
            <a:r>
              <a:rPr lang="cs-CZ" sz="3800" b="1" dirty="0">
                <a:solidFill>
                  <a:srgbClr val="FFFF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</a:rPr>
              <a:t>Lukáš 16:27</a:t>
            </a:r>
            <a:r>
              <a:rPr lang="cs-CZ" sz="3800" dirty="0">
                <a:solidFill>
                  <a:schemeClr val="bg1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</a:rPr>
              <a:t>  Řekl: ‚Prosím tě tedy, otče, abys ho poslal do domu mého otce,</a:t>
            </a:r>
            <a:br>
              <a:rPr lang="cs-CZ" sz="3800" dirty="0">
                <a:solidFill>
                  <a:schemeClr val="bg1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</a:rPr>
            </a:br>
            <a:r>
              <a:rPr lang="cs-CZ" sz="3800" dirty="0">
                <a:solidFill>
                  <a:schemeClr val="bg1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</a:rPr>
              <a:t>28  neboť mám pět bratrů, ať jim svědčí, aby také oni nepřišli do tohoto místa muk.‘</a:t>
            </a:r>
            <a:br>
              <a:rPr lang="cs-CZ" sz="3800" dirty="0">
                <a:solidFill>
                  <a:schemeClr val="bg1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</a:rPr>
            </a:br>
            <a:r>
              <a:rPr lang="cs-CZ" sz="3800" dirty="0">
                <a:solidFill>
                  <a:schemeClr val="bg1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</a:rPr>
              <a:t>29  Abraham řekl: ‚Mají Mojžíše a Proroky, ať je poslechnou!‘</a:t>
            </a:r>
            <a:br>
              <a:rPr lang="cs-CZ" sz="3800" dirty="0">
                <a:solidFill>
                  <a:schemeClr val="bg1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</a:rPr>
            </a:br>
            <a:r>
              <a:rPr lang="cs-CZ" sz="3800" dirty="0">
                <a:solidFill>
                  <a:schemeClr val="bg1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</a:rPr>
              <a:t>30  On řekl: ‚Ne, otče Abrahame, ale kdyby k nim přišel někdo z mrtvých, budou činit pokání.‘</a:t>
            </a:r>
            <a:br>
              <a:rPr lang="cs-CZ" sz="3800" dirty="0">
                <a:solidFill>
                  <a:schemeClr val="bg1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</a:rPr>
            </a:br>
            <a:r>
              <a:rPr lang="cs-CZ" sz="3800" dirty="0">
                <a:solidFill>
                  <a:schemeClr val="bg1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</a:rPr>
              <a:t>31  Řekl mu: ‚Neposlouchají-li Mojžíše a Proroky, nedají se přesvědčit, ani kdyby někdo vstal z mrtvých.‘“</a:t>
            </a:r>
            <a:br>
              <a:rPr lang="cs-CZ" sz="3800" dirty="0">
                <a:solidFill>
                  <a:schemeClr val="bg1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</a:rPr>
            </a:br>
            <a:endParaRPr lang="cs-CZ" sz="3800" dirty="0">
              <a:solidFill>
                <a:schemeClr val="bg1"/>
              </a:solidFill>
              <a:latin typeface="Arimo" panose="020B0604020202020204" pitchFamily="34" charset="0"/>
              <a:ea typeface="Arimo" panose="020B0604020202020204" pitchFamily="34" charset="0"/>
              <a:cs typeface="Arimo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32618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2F4B07-6222-3C5E-6DBB-E9CF28D76D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49163AED-16AD-BC97-B883-2C66E64D24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545DCB13-1257-E649-005A-0FC2B46FC3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4827"/>
            <a:ext cx="10515600" cy="817122"/>
          </a:xfrm>
        </p:spPr>
        <p:txBody>
          <a:bodyPr>
            <a:normAutofit/>
          </a:bodyPr>
          <a:lstStyle/>
          <a:p>
            <a:r>
              <a:rPr lang="cs-CZ" dirty="0">
                <a:solidFill>
                  <a:srgbClr val="FFFF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</a:rPr>
              <a:t>Zprávy z pekla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5DABCD6B-D625-C2B0-7768-780997DA6C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01950"/>
            <a:ext cx="10515600" cy="5564220"/>
          </a:xfrm>
        </p:spPr>
        <p:txBody>
          <a:bodyPr>
            <a:normAutofit/>
          </a:bodyPr>
          <a:lstStyle/>
          <a:p>
            <a:r>
              <a:rPr lang="cs-CZ" sz="4000" dirty="0">
                <a:solidFill>
                  <a:schemeClr val="bg1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</a:rPr>
              <a:t>Špatná zpráva: Lazarovi nebylo pomoženo na tomto světě</a:t>
            </a:r>
          </a:p>
          <a:p>
            <a:pPr marL="0" indent="0">
              <a:buNone/>
            </a:pPr>
            <a:endParaRPr lang="cs-CZ" sz="1200" dirty="0">
              <a:solidFill>
                <a:schemeClr val="bg1"/>
              </a:solidFill>
              <a:latin typeface="Arimo" panose="020B0604020202020204" pitchFamily="34" charset="0"/>
              <a:ea typeface="Arimo" panose="020B0604020202020204" pitchFamily="34" charset="0"/>
              <a:cs typeface="Arimo" panose="020B0604020202020204" pitchFamily="34" charset="0"/>
            </a:endParaRPr>
          </a:p>
          <a:p>
            <a:pPr marL="0" indent="0">
              <a:buNone/>
            </a:pPr>
            <a:endParaRPr lang="cs-CZ" sz="4000" dirty="0">
              <a:solidFill>
                <a:schemeClr val="bg1"/>
              </a:solidFill>
              <a:latin typeface="Arimo" panose="020B0604020202020204" pitchFamily="34" charset="0"/>
              <a:ea typeface="Arimo" panose="020B0604020202020204" pitchFamily="34" charset="0"/>
              <a:cs typeface="Arimo" panose="020B0604020202020204" pitchFamily="34" charset="0"/>
            </a:endParaRPr>
          </a:p>
          <a:p>
            <a:pPr marL="0" indent="0">
              <a:buNone/>
            </a:pPr>
            <a:endParaRPr lang="cs-CZ" sz="4000" dirty="0">
              <a:solidFill>
                <a:schemeClr val="bg1"/>
              </a:solidFill>
              <a:latin typeface="Arimo" panose="020B0604020202020204" pitchFamily="34" charset="0"/>
              <a:ea typeface="Arimo" panose="020B0604020202020204" pitchFamily="34" charset="0"/>
              <a:cs typeface="Arimo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51586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809B79-C95C-34DB-1F12-2537297BE4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D9D2271B-F9D6-D561-0460-5BD48A0290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79FDD3CD-374B-1F12-BC04-6B85314B2A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4827"/>
            <a:ext cx="10515600" cy="817122"/>
          </a:xfrm>
        </p:spPr>
        <p:txBody>
          <a:bodyPr>
            <a:normAutofit/>
          </a:bodyPr>
          <a:lstStyle/>
          <a:p>
            <a:r>
              <a:rPr lang="cs-CZ" dirty="0">
                <a:solidFill>
                  <a:srgbClr val="FFFF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</a:rPr>
              <a:t>Zprávy z pekla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3E8BF62-7ECF-0875-4267-115E5AE078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01950"/>
            <a:ext cx="10515600" cy="5564220"/>
          </a:xfrm>
        </p:spPr>
        <p:txBody>
          <a:bodyPr>
            <a:normAutofit/>
          </a:bodyPr>
          <a:lstStyle/>
          <a:p>
            <a:r>
              <a:rPr lang="cs-CZ" sz="4000" dirty="0">
                <a:solidFill>
                  <a:schemeClr val="bg1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</a:rPr>
              <a:t>Špatná zpráva: Lazarovi nebylo pomoženo na tomto světě</a:t>
            </a:r>
          </a:p>
          <a:p>
            <a:r>
              <a:rPr lang="cs-CZ" sz="4000" dirty="0">
                <a:solidFill>
                  <a:schemeClr val="bg1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</a:rPr>
              <a:t>Dobrá zpráva: Spravedlnost existuje</a:t>
            </a:r>
          </a:p>
          <a:p>
            <a:pPr marL="0" indent="0">
              <a:buNone/>
            </a:pPr>
            <a:endParaRPr lang="cs-CZ" sz="1200" dirty="0">
              <a:solidFill>
                <a:schemeClr val="bg1"/>
              </a:solidFill>
              <a:latin typeface="Arimo" panose="020B0604020202020204" pitchFamily="34" charset="0"/>
              <a:ea typeface="Arimo" panose="020B0604020202020204" pitchFamily="34" charset="0"/>
              <a:cs typeface="Arimo" panose="020B0604020202020204" pitchFamily="34" charset="0"/>
            </a:endParaRPr>
          </a:p>
          <a:p>
            <a:pPr marL="0" indent="0">
              <a:buNone/>
            </a:pPr>
            <a:endParaRPr lang="cs-CZ" sz="4000" dirty="0">
              <a:solidFill>
                <a:schemeClr val="bg1"/>
              </a:solidFill>
              <a:latin typeface="Arimo" panose="020B0604020202020204" pitchFamily="34" charset="0"/>
              <a:ea typeface="Arimo" panose="020B0604020202020204" pitchFamily="34" charset="0"/>
              <a:cs typeface="Arimo" panose="020B0604020202020204" pitchFamily="34" charset="0"/>
            </a:endParaRPr>
          </a:p>
          <a:p>
            <a:pPr marL="0" indent="0">
              <a:buNone/>
            </a:pPr>
            <a:endParaRPr lang="cs-CZ" sz="4000" dirty="0">
              <a:solidFill>
                <a:schemeClr val="bg1"/>
              </a:solidFill>
              <a:latin typeface="Arimo" panose="020B0604020202020204" pitchFamily="34" charset="0"/>
              <a:ea typeface="Arimo" panose="020B0604020202020204" pitchFamily="34" charset="0"/>
              <a:cs typeface="Arimo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95841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C4ADD5-D24D-44EC-8E1C-C463760454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D1045507-21A1-39C0-51B8-91DF797C37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8D53FF89-1AEB-8FF1-0FDD-829C59E2DA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4827"/>
            <a:ext cx="10515600" cy="817122"/>
          </a:xfrm>
        </p:spPr>
        <p:txBody>
          <a:bodyPr>
            <a:normAutofit/>
          </a:bodyPr>
          <a:lstStyle/>
          <a:p>
            <a:r>
              <a:rPr lang="cs-CZ" dirty="0">
                <a:solidFill>
                  <a:srgbClr val="FFFF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</a:rPr>
              <a:t>Zprávy z pekla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1F704063-3CCE-D91F-9D79-5C91C8ED1A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01950"/>
            <a:ext cx="10515600" cy="5564220"/>
          </a:xfrm>
        </p:spPr>
        <p:txBody>
          <a:bodyPr>
            <a:normAutofit/>
          </a:bodyPr>
          <a:lstStyle/>
          <a:p>
            <a:r>
              <a:rPr lang="cs-CZ" dirty="0">
                <a:solidFill>
                  <a:schemeClr val="bg1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</a:rPr>
              <a:t>Špatná zpráva: Boháč byl trápen v mukách a ohni</a:t>
            </a:r>
          </a:p>
        </p:txBody>
      </p:sp>
    </p:spTree>
    <p:extLst>
      <p:ext uri="{BB962C8B-B14F-4D97-AF65-F5344CB8AC3E}">
        <p14:creationId xmlns:p14="http://schemas.microsoft.com/office/powerpoint/2010/main" val="38924479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AA897C-AF71-985C-BD65-54058B081E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1EA9F343-C5C1-89AF-FADA-C4D54D32B8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8F47AFEF-BB0D-00DB-BBE8-89528917ED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4827"/>
            <a:ext cx="10515600" cy="817122"/>
          </a:xfrm>
        </p:spPr>
        <p:txBody>
          <a:bodyPr>
            <a:normAutofit/>
          </a:bodyPr>
          <a:lstStyle/>
          <a:p>
            <a:r>
              <a:rPr lang="cs-CZ" dirty="0">
                <a:solidFill>
                  <a:srgbClr val="FFFF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</a:rPr>
              <a:t>Zprávy z pekla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740F0C28-2A50-94E6-33D1-630BF855AB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01950"/>
            <a:ext cx="10515600" cy="5564220"/>
          </a:xfrm>
        </p:spPr>
        <p:txBody>
          <a:bodyPr>
            <a:normAutofit/>
          </a:bodyPr>
          <a:lstStyle/>
          <a:p>
            <a:r>
              <a:rPr lang="cs-CZ" dirty="0">
                <a:solidFill>
                  <a:schemeClr val="bg1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</a:rPr>
              <a:t>Špatná zpráva: Boháč byl trápen v mukách a ohni</a:t>
            </a:r>
          </a:p>
          <a:p>
            <a:r>
              <a:rPr lang="cs-CZ" dirty="0">
                <a:solidFill>
                  <a:schemeClr val="bg1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</a:rPr>
              <a:t>Dobrá zpráva: My tam nejsme a nemusíme být</a:t>
            </a:r>
          </a:p>
          <a:p>
            <a:pPr marL="0" indent="0">
              <a:buNone/>
            </a:pPr>
            <a:endParaRPr lang="cs-CZ" sz="1000" dirty="0">
              <a:solidFill>
                <a:schemeClr val="bg1"/>
              </a:solidFill>
              <a:latin typeface="Arimo" panose="020B0604020202020204" pitchFamily="34" charset="0"/>
              <a:ea typeface="Arimo" panose="020B0604020202020204" pitchFamily="34" charset="0"/>
              <a:cs typeface="Arimo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10057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DA12E4-C977-8D46-C1C8-426287E639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BCE825E2-3021-7BC5-620D-AAB9CC5BB0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74A9FF32-26C4-5BE3-4293-9A312A58E9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4827"/>
            <a:ext cx="10515600" cy="817122"/>
          </a:xfrm>
        </p:spPr>
        <p:txBody>
          <a:bodyPr>
            <a:normAutofit/>
          </a:bodyPr>
          <a:lstStyle/>
          <a:p>
            <a:r>
              <a:rPr lang="cs-CZ" dirty="0">
                <a:solidFill>
                  <a:srgbClr val="FFFF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</a:rPr>
              <a:t>Zprávy z pekla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8F390885-3057-CBB4-911F-74A86B09BA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01950"/>
            <a:ext cx="10515600" cy="5564220"/>
          </a:xfrm>
        </p:spPr>
        <p:txBody>
          <a:bodyPr>
            <a:normAutofit/>
          </a:bodyPr>
          <a:lstStyle/>
          <a:p>
            <a:r>
              <a:rPr lang="cs-CZ" dirty="0">
                <a:solidFill>
                  <a:schemeClr val="bg1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</a:rPr>
              <a:t>Špatná zpráva: Boháč byl trápen v mukách a ohni</a:t>
            </a:r>
          </a:p>
          <a:p>
            <a:r>
              <a:rPr lang="cs-CZ" dirty="0">
                <a:solidFill>
                  <a:schemeClr val="bg1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</a:rPr>
              <a:t>Dobrá zpráva: My tam nejsme a nemusíme být</a:t>
            </a:r>
          </a:p>
          <a:p>
            <a:pPr marL="0" indent="0">
              <a:buNone/>
            </a:pPr>
            <a:endParaRPr lang="cs-CZ" sz="1000" dirty="0">
              <a:solidFill>
                <a:schemeClr val="bg1"/>
              </a:solidFill>
              <a:latin typeface="Arimo" panose="020B0604020202020204" pitchFamily="34" charset="0"/>
              <a:ea typeface="Arimo" panose="020B0604020202020204" pitchFamily="34" charset="0"/>
              <a:cs typeface="Arimo" panose="020B0604020202020204" pitchFamily="34" charset="0"/>
            </a:endParaRPr>
          </a:p>
          <a:p>
            <a:r>
              <a:rPr lang="cs-CZ" dirty="0">
                <a:solidFill>
                  <a:schemeClr val="bg1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</a:rPr>
              <a:t>Špatná zpráva: Boháč měl ke změně špatnou motivaci – muka</a:t>
            </a:r>
          </a:p>
        </p:txBody>
      </p:sp>
    </p:spTree>
    <p:extLst>
      <p:ext uri="{BB962C8B-B14F-4D97-AF65-F5344CB8AC3E}">
        <p14:creationId xmlns:p14="http://schemas.microsoft.com/office/powerpoint/2010/main" val="17174903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2028B4-E2F7-08FC-6BF9-0C19880412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44467EFD-18ED-1E3A-7C90-8D57D9606D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AF399D51-363B-3745-3FC5-6D519BBEB7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4827"/>
            <a:ext cx="10515600" cy="817122"/>
          </a:xfrm>
        </p:spPr>
        <p:txBody>
          <a:bodyPr>
            <a:normAutofit/>
          </a:bodyPr>
          <a:lstStyle/>
          <a:p>
            <a:r>
              <a:rPr lang="cs-CZ" dirty="0">
                <a:solidFill>
                  <a:srgbClr val="FFFF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</a:rPr>
              <a:t>Zprávy z pekla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0604D4F-2E31-4376-B903-334F5812C9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01950"/>
            <a:ext cx="10515600" cy="5564220"/>
          </a:xfrm>
        </p:spPr>
        <p:txBody>
          <a:bodyPr>
            <a:normAutofit/>
          </a:bodyPr>
          <a:lstStyle/>
          <a:p>
            <a:r>
              <a:rPr lang="cs-CZ" dirty="0">
                <a:solidFill>
                  <a:schemeClr val="bg1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</a:rPr>
              <a:t>Špatná zpráva: Boháč byl trápen v mukách a ohni</a:t>
            </a:r>
          </a:p>
          <a:p>
            <a:r>
              <a:rPr lang="cs-CZ" dirty="0">
                <a:solidFill>
                  <a:schemeClr val="bg1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</a:rPr>
              <a:t>Dobrá zpráva: My tam nejsme a nemusíme být</a:t>
            </a:r>
          </a:p>
          <a:p>
            <a:pPr marL="0" indent="0">
              <a:buNone/>
            </a:pPr>
            <a:endParaRPr lang="cs-CZ" sz="1000" dirty="0">
              <a:solidFill>
                <a:schemeClr val="bg1"/>
              </a:solidFill>
              <a:latin typeface="Arimo" panose="020B0604020202020204" pitchFamily="34" charset="0"/>
              <a:ea typeface="Arimo" panose="020B0604020202020204" pitchFamily="34" charset="0"/>
              <a:cs typeface="Arimo" panose="020B0604020202020204" pitchFamily="34" charset="0"/>
            </a:endParaRPr>
          </a:p>
          <a:p>
            <a:r>
              <a:rPr lang="cs-CZ" dirty="0">
                <a:solidFill>
                  <a:schemeClr val="bg1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</a:rPr>
              <a:t>Špatná zpráva: Boháč měl ke změně špatnou motivaci – muka</a:t>
            </a:r>
          </a:p>
          <a:p>
            <a:r>
              <a:rPr lang="cs-CZ" dirty="0">
                <a:solidFill>
                  <a:schemeClr val="bg1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</a:rPr>
              <a:t>Dobrá zpráva: Naší motivací může být láska a vděčnost</a:t>
            </a:r>
          </a:p>
          <a:p>
            <a:pPr marL="0" indent="0">
              <a:buNone/>
            </a:pPr>
            <a:endParaRPr lang="cs-CZ" sz="1000" dirty="0">
              <a:solidFill>
                <a:schemeClr val="bg1"/>
              </a:solidFill>
              <a:latin typeface="Arimo" panose="020B0604020202020204" pitchFamily="34" charset="0"/>
              <a:ea typeface="Arimo" panose="020B0604020202020204" pitchFamily="34" charset="0"/>
              <a:cs typeface="Arimo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13622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4A9977-0C27-3AD6-D3A1-02E823F204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4B8D26FC-0D51-811B-F0E5-A25D9D1711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79749050-DBEC-6E02-44AA-1CADC7C009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4827"/>
            <a:ext cx="10515600" cy="817122"/>
          </a:xfrm>
        </p:spPr>
        <p:txBody>
          <a:bodyPr>
            <a:normAutofit/>
          </a:bodyPr>
          <a:lstStyle/>
          <a:p>
            <a:r>
              <a:rPr lang="cs-CZ" dirty="0">
                <a:solidFill>
                  <a:srgbClr val="FFFF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</a:rPr>
              <a:t>Zprávy z pekla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A7F14055-96D4-CA35-2B04-971A3486A6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01950"/>
            <a:ext cx="10515600" cy="5564220"/>
          </a:xfrm>
        </p:spPr>
        <p:txBody>
          <a:bodyPr>
            <a:normAutofit/>
          </a:bodyPr>
          <a:lstStyle/>
          <a:p>
            <a:r>
              <a:rPr lang="cs-CZ" dirty="0">
                <a:solidFill>
                  <a:schemeClr val="bg1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</a:rPr>
              <a:t>Špatná zpráva: Boháč byl trápen v mukách a ohni</a:t>
            </a:r>
          </a:p>
          <a:p>
            <a:r>
              <a:rPr lang="cs-CZ" dirty="0">
                <a:solidFill>
                  <a:schemeClr val="bg1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</a:rPr>
              <a:t>Dobrá zpráva: My tam nejsme a nemusíme být</a:t>
            </a:r>
          </a:p>
          <a:p>
            <a:pPr marL="0" indent="0">
              <a:buNone/>
            </a:pPr>
            <a:endParaRPr lang="cs-CZ" sz="1000" dirty="0">
              <a:solidFill>
                <a:schemeClr val="bg1"/>
              </a:solidFill>
              <a:latin typeface="Arimo" panose="020B0604020202020204" pitchFamily="34" charset="0"/>
              <a:ea typeface="Arimo" panose="020B0604020202020204" pitchFamily="34" charset="0"/>
              <a:cs typeface="Arimo" panose="020B0604020202020204" pitchFamily="34" charset="0"/>
            </a:endParaRPr>
          </a:p>
          <a:p>
            <a:r>
              <a:rPr lang="cs-CZ" dirty="0">
                <a:solidFill>
                  <a:schemeClr val="bg1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</a:rPr>
              <a:t>Špatná zpráva: Boháč měl ke změně špatnou motivaci – muka</a:t>
            </a:r>
          </a:p>
          <a:p>
            <a:r>
              <a:rPr lang="cs-CZ" dirty="0">
                <a:solidFill>
                  <a:schemeClr val="bg1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</a:rPr>
              <a:t>Dobrá zpráva: Naší motivací může být láska a vděčnost</a:t>
            </a:r>
          </a:p>
          <a:p>
            <a:pPr marL="0" indent="0">
              <a:buNone/>
            </a:pPr>
            <a:endParaRPr lang="cs-CZ" sz="1000" dirty="0">
              <a:solidFill>
                <a:schemeClr val="bg1"/>
              </a:solidFill>
              <a:latin typeface="Arimo" panose="020B0604020202020204" pitchFamily="34" charset="0"/>
              <a:ea typeface="Arimo" panose="020B0604020202020204" pitchFamily="34" charset="0"/>
              <a:cs typeface="Arimo" panose="020B0604020202020204" pitchFamily="34" charset="0"/>
            </a:endParaRPr>
          </a:p>
          <a:p>
            <a:r>
              <a:rPr lang="cs-CZ" dirty="0">
                <a:solidFill>
                  <a:schemeClr val="bg1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</a:rPr>
              <a:t>Špatná zpráva: Boháč nemohl poslat zprávu k bratrům</a:t>
            </a:r>
          </a:p>
        </p:txBody>
      </p:sp>
    </p:spTree>
    <p:extLst>
      <p:ext uri="{BB962C8B-B14F-4D97-AF65-F5344CB8AC3E}">
        <p14:creationId xmlns:p14="http://schemas.microsoft.com/office/powerpoint/2010/main" val="16450882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438284-E006-DAD6-4E49-5BBB5FD79D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F47120F7-2A65-DA23-9EDF-183372A743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C2A62D14-11FE-91CA-19B6-3B9E96772F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4827"/>
            <a:ext cx="10515600" cy="817122"/>
          </a:xfrm>
        </p:spPr>
        <p:txBody>
          <a:bodyPr>
            <a:normAutofit/>
          </a:bodyPr>
          <a:lstStyle/>
          <a:p>
            <a:r>
              <a:rPr lang="cs-CZ" dirty="0">
                <a:solidFill>
                  <a:srgbClr val="FFFF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</a:rPr>
              <a:t>Zprávy z pekla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C5A7B2FE-C437-9883-FBB4-A3CCA3B9FE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01950"/>
            <a:ext cx="10515600" cy="5564220"/>
          </a:xfrm>
        </p:spPr>
        <p:txBody>
          <a:bodyPr>
            <a:normAutofit/>
          </a:bodyPr>
          <a:lstStyle/>
          <a:p>
            <a:r>
              <a:rPr lang="cs-CZ" dirty="0">
                <a:solidFill>
                  <a:schemeClr val="bg1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</a:rPr>
              <a:t>Špatná zpráva: Boháč byl trápen v mukách a ohni</a:t>
            </a:r>
          </a:p>
          <a:p>
            <a:r>
              <a:rPr lang="cs-CZ" dirty="0">
                <a:solidFill>
                  <a:schemeClr val="bg1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</a:rPr>
              <a:t>Dobrá zpráva: My tam nejsme a nemusíme být</a:t>
            </a:r>
          </a:p>
          <a:p>
            <a:pPr marL="0" indent="0">
              <a:buNone/>
            </a:pPr>
            <a:endParaRPr lang="cs-CZ" sz="1000" dirty="0">
              <a:solidFill>
                <a:schemeClr val="bg1"/>
              </a:solidFill>
              <a:latin typeface="Arimo" panose="020B0604020202020204" pitchFamily="34" charset="0"/>
              <a:ea typeface="Arimo" panose="020B0604020202020204" pitchFamily="34" charset="0"/>
              <a:cs typeface="Arimo" panose="020B0604020202020204" pitchFamily="34" charset="0"/>
            </a:endParaRPr>
          </a:p>
          <a:p>
            <a:r>
              <a:rPr lang="cs-CZ" dirty="0">
                <a:solidFill>
                  <a:schemeClr val="bg1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</a:rPr>
              <a:t>Špatná zpráva: Boháč měl ke změně špatnou motivaci – muka</a:t>
            </a:r>
          </a:p>
          <a:p>
            <a:r>
              <a:rPr lang="cs-CZ" dirty="0">
                <a:solidFill>
                  <a:schemeClr val="bg1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</a:rPr>
              <a:t>Dobrá zpráva: Naší motivací může být láska a vděčnost</a:t>
            </a:r>
          </a:p>
          <a:p>
            <a:pPr marL="0" indent="0">
              <a:buNone/>
            </a:pPr>
            <a:endParaRPr lang="cs-CZ" sz="1000" dirty="0">
              <a:solidFill>
                <a:schemeClr val="bg1"/>
              </a:solidFill>
              <a:latin typeface="Arimo" panose="020B0604020202020204" pitchFamily="34" charset="0"/>
              <a:ea typeface="Arimo" panose="020B0604020202020204" pitchFamily="34" charset="0"/>
              <a:cs typeface="Arimo" panose="020B0604020202020204" pitchFamily="34" charset="0"/>
            </a:endParaRPr>
          </a:p>
          <a:p>
            <a:r>
              <a:rPr lang="cs-CZ" dirty="0">
                <a:solidFill>
                  <a:schemeClr val="bg1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</a:rPr>
              <a:t>Špatná zpráva: Boháč nemohl poslat zprávu k bratrům</a:t>
            </a:r>
          </a:p>
          <a:p>
            <a:r>
              <a:rPr lang="cs-CZ" dirty="0">
                <a:solidFill>
                  <a:schemeClr val="bg1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</a:rPr>
              <a:t>Dobrá zpráva: My máme svobodu budovat Boží království</a:t>
            </a:r>
          </a:p>
          <a:p>
            <a:pPr marL="0" indent="0">
              <a:buNone/>
            </a:pPr>
            <a:endParaRPr lang="cs-CZ" sz="1000" dirty="0">
              <a:solidFill>
                <a:schemeClr val="bg1"/>
              </a:solidFill>
              <a:latin typeface="Arimo" panose="020B0604020202020204" pitchFamily="34" charset="0"/>
              <a:ea typeface="Arimo" panose="020B0604020202020204" pitchFamily="34" charset="0"/>
              <a:cs typeface="Arimo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94388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42D39D-EA4B-1312-650F-86B48B76D1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5A638424-53AF-1507-92A7-BC293785B7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C95802F4-906F-D6DF-F217-40D7765925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4827"/>
            <a:ext cx="10515600" cy="817122"/>
          </a:xfrm>
        </p:spPr>
        <p:txBody>
          <a:bodyPr>
            <a:normAutofit/>
          </a:bodyPr>
          <a:lstStyle/>
          <a:p>
            <a:r>
              <a:rPr lang="cs-CZ" dirty="0">
                <a:solidFill>
                  <a:srgbClr val="FFFF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</a:rPr>
              <a:t>Zprávy z pekla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C145045C-42C2-4A42-5F7D-487F4D458E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01950"/>
            <a:ext cx="10515600" cy="5564220"/>
          </a:xfrm>
        </p:spPr>
        <p:txBody>
          <a:bodyPr>
            <a:normAutofit/>
          </a:bodyPr>
          <a:lstStyle/>
          <a:p>
            <a:r>
              <a:rPr lang="cs-CZ" dirty="0">
                <a:solidFill>
                  <a:schemeClr val="bg1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</a:rPr>
              <a:t>Špatná zpráva: Boháč byl trápen v mukách a ohni</a:t>
            </a:r>
          </a:p>
          <a:p>
            <a:r>
              <a:rPr lang="cs-CZ" dirty="0">
                <a:solidFill>
                  <a:schemeClr val="bg1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</a:rPr>
              <a:t>Dobrá zpráva: My tam nejsme a nemusíme být</a:t>
            </a:r>
          </a:p>
          <a:p>
            <a:pPr marL="0" indent="0">
              <a:buNone/>
            </a:pPr>
            <a:endParaRPr lang="cs-CZ" sz="1000" dirty="0">
              <a:solidFill>
                <a:schemeClr val="bg1"/>
              </a:solidFill>
              <a:latin typeface="Arimo" panose="020B0604020202020204" pitchFamily="34" charset="0"/>
              <a:ea typeface="Arimo" panose="020B0604020202020204" pitchFamily="34" charset="0"/>
              <a:cs typeface="Arimo" panose="020B0604020202020204" pitchFamily="34" charset="0"/>
            </a:endParaRPr>
          </a:p>
          <a:p>
            <a:r>
              <a:rPr lang="cs-CZ" dirty="0">
                <a:solidFill>
                  <a:schemeClr val="bg1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</a:rPr>
              <a:t>Špatná zpráva: Boháč měl ke změně špatnou motivaci – muka</a:t>
            </a:r>
          </a:p>
          <a:p>
            <a:r>
              <a:rPr lang="cs-CZ" dirty="0">
                <a:solidFill>
                  <a:schemeClr val="bg1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</a:rPr>
              <a:t>Dobrá zpráva: Naší motivací může být láska a vděčnost</a:t>
            </a:r>
          </a:p>
          <a:p>
            <a:pPr marL="0" indent="0">
              <a:buNone/>
            </a:pPr>
            <a:endParaRPr lang="cs-CZ" sz="1000" dirty="0">
              <a:solidFill>
                <a:schemeClr val="bg1"/>
              </a:solidFill>
              <a:latin typeface="Arimo" panose="020B0604020202020204" pitchFamily="34" charset="0"/>
              <a:ea typeface="Arimo" panose="020B0604020202020204" pitchFamily="34" charset="0"/>
              <a:cs typeface="Arimo" panose="020B0604020202020204" pitchFamily="34" charset="0"/>
            </a:endParaRPr>
          </a:p>
          <a:p>
            <a:r>
              <a:rPr lang="cs-CZ" dirty="0">
                <a:solidFill>
                  <a:schemeClr val="bg1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</a:rPr>
              <a:t>Špatná zpráva: Boháč nemohl poslat zprávu k bratrům</a:t>
            </a:r>
          </a:p>
          <a:p>
            <a:r>
              <a:rPr lang="cs-CZ" dirty="0">
                <a:solidFill>
                  <a:schemeClr val="bg1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</a:rPr>
              <a:t>Dobrá zpráva: My máme svobodu budovat Boží království</a:t>
            </a:r>
          </a:p>
          <a:p>
            <a:pPr marL="0" indent="0">
              <a:buNone/>
            </a:pPr>
            <a:endParaRPr lang="cs-CZ" sz="1000" dirty="0">
              <a:solidFill>
                <a:schemeClr val="bg1"/>
              </a:solidFill>
              <a:latin typeface="Arimo" panose="020B0604020202020204" pitchFamily="34" charset="0"/>
              <a:ea typeface="Arimo" panose="020B0604020202020204" pitchFamily="34" charset="0"/>
              <a:cs typeface="Arimo" panose="020B0604020202020204" pitchFamily="34" charset="0"/>
            </a:endParaRPr>
          </a:p>
          <a:p>
            <a:r>
              <a:rPr lang="cs-CZ" dirty="0">
                <a:solidFill>
                  <a:schemeClr val="bg1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</a:rPr>
              <a:t>Špatná zpráva: Boháč už neměl čas něco změnit, bylo příliš pozdě</a:t>
            </a:r>
          </a:p>
        </p:txBody>
      </p:sp>
    </p:spTree>
    <p:extLst>
      <p:ext uri="{BB962C8B-B14F-4D97-AF65-F5344CB8AC3E}">
        <p14:creationId xmlns:p14="http://schemas.microsoft.com/office/powerpoint/2010/main" val="41731480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B6BE8A-359A-F4FA-AC3E-0325608ABB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FF655CBC-A9C8-CBA9-54D4-ABB0EF9376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A4FF7244-0B28-8342-EF70-FE790798CA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4827"/>
            <a:ext cx="10515600" cy="817122"/>
          </a:xfrm>
        </p:spPr>
        <p:txBody>
          <a:bodyPr>
            <a:normAutofit/>
          </a:bodyPr>
          <a:lstStyle/>
          <a:p>
            <a:r>
              <a:rPr lang="cs-CZ" dirty="0">
                <a:solidFill>
                  <a:srgbClr val="FFFF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</a:rPr>
              <a:t>Zprávy z pekla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10927F62-3577-5596-35BB-991D551BBC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01950"/>
            <a:ext cx="10515600" cy="5564220"/>
          </a:xfrm>
        </p:spPr>
        <p:txBody>
          <a:bodyPr>
            <a:normAutofit/>
          </a:bodyPr>
          <a:lstStyle/>
          <a:p>
            <a:r>
              <a:rPr lang="cs-CZ" dirty="0">
                <a:solidFill>
                  <a:schemeClr val="bg1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</a:rPr>
              <a:t>Špatná zpráva: Boháč byl trápen v mukách a ohni</a:t>
            </a:r>
          </a:p>
          <a:p>
            <a:r>
              <a:rPr lang="cs-CZ" dirty="0">
                <a:solidFill>
                  <a:schemeClr val="bg1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</a:rPr>
              <a:t>Dobrá zpráva: My tam nejsme a nemusíme být</a:t>
            </a:r>
          </a:p>
          <a:p>
            <a:pPr marL="0" indent="0">
              <a:buNone/>
            </a:pPr>
            <a:endParaRPr lang="cs-CZ" sz="1000" dirty="0">
              <a:solidFill>
                <a:schemeClr val="bg1"/>
              </a:solidFill>
              <a:latin typeface="Arimo" panose="020B0604020202020204" pitchFamily="34" charset="0"/>
              <a:ea typeface="Arimo" panose="020B0604020202020204" pitchFamily="34" charset="0"/>
              <a:cs typeface="Arimo" panose="020B0604020202020204" pitchFamily="34" charset="0"/>
            </a:endParaRPr>
          </a:p>
          <a:p>
            <a:r>
              <a:rPr lang="cs-CZ" dirty="0">
                <a:solidFill>
                  <a:schemeClr val="bg1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</a:rPr>
              <a:t>Špatná zpráva: Boháč měl ke změně špatnou motivaci – muka</a:t>
            </a:r>
          </a:p>
          <a:p>
            <a:r>
              <a:rPr lang="cs-CZ" dirty="0">
                <a:solidFill>
                  <a:schemeClr val="bg1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</a:rPr>
              <a:t>Dobrá zpráva: Naší motivací může být láska a vděčnost</a:t>
            </a:r>
          </a:p>
          <a:p>
            <a:pPr marL="0" indent="0">
              <a:buNone/>
            </a:pPr>
            <a:endParaRPr lang="cs-CZ" sz="1000" dirty="0">
              <a:solidFill>
                <a:schemeClr val="bg1"/>
              </a:solidFill>
              <a:latin typeface="Arimo" panose="020B0604020202020204" pitchFamily="34" charset="0"/>
              <a:ea typeface="Arimo" panose="020B0604020202020204" pitchFamily="34" charset="0"/>
              <a:cs typeface="Arimo" panose="020B0604020202020204" pitchFamily="34" charset="0"/>
            </a:endParaRPr>
          </a:p>
          <a:p>
            <a:r>
              <a:rPr lang="cs-CZ" dirty="0">
                <a:solidFill>
                  <a:schemeClr val="bg1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</a:rPr>
              <a:t>Špatná zpráva: Boháč nemohl poslat zprávu k bratrům</a:t>
            </a:r>
          </a:p>
          <a:p>
            <a:r>
              <a:rPr lang="cs-CZ" dirty="0">
                <a:solidFill>
                  <a:schemeClr val="bg1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</a:rPr>
              <a:t>Dobrá zpráva: My máme svobodu budovat Boží království</a:t>
            </a:r>
          </a:p>
          <a:p>
            <a:pPr marL="0" indent="0">
              <a:buNone/>
            </a:pPr>
            <a:endParaRPr lang="cs-CZ" sz="1000" dirty="0">
              <a:solidFill>
                <a:schemeClr val="bg1"/>
              </a:solidFill>
              <a:latin typeface="Arimo" panose="020B0604020202020204" pitchFamily="34" charset="0"/>
              <a:ea typeface="Arimo" panose="020B0604020202020204" pitchFamily="34" charset="0"/>
              <a:cs typeface="Arimo" panose="020B0604020202020204" pitchFamily="34" charset="0"/>
            </a:endParaRPr>
          </a:p>
          <a:p>
            <a:r>
              <a:rPr lang="cs-CZ" dirty="0">
                <a:solidFill>
                  <a:schemeClr val="bg1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</a:rPr>
              <a:t>Špatná zpráva: Boháč už neměl čas něco změnit, bylo příliš pozdě</a:t>
            </a:r>
          </a:p>
          <a:p>
            <a:r>
              <a:rPr lang="cs-CZ" dirty="0">
                <a:solidFill>
                  <a:schemeClr val="bg1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</a:rPr>
              <a:t>Dobrá zpráva: My čas ještě máme</a:t>
            </a:r>
          </a:p>
        </p:txBody>
      </p:sp>
    </p:spTree>
    <p:extLst>
      <p:ext uri="{BB962C8B-B14F-4D97-AF65-F5344CB8AC3E}">
        <p14:creationId xmlns:p14="http://schemas.microsoft.com/office/powerpoint/2010/main" val="25377639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6BD86A-4555-2E08-96EB-D126FE8607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21B3B83D-E12C-F49A-4F2C-2D85DDA66F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4E238D87-2A96-F9DF-A789-20F1B84BF0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4827"/>
            <a:ext cx="10515600" cy="817122"/>
          </a:xfrm>
        </p:spPr>
        <p:txBody>
          <a:bodyPr>
            <a:normAutofit/>
          </a:bodyPr>
          <a:lstStyle/>
          <a:p>
            <a:r>
              <a:rPr lang="cs-CZ" dirty="0">
                <a:solidFill>
                  <a:srgbClr val="FFFF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</a:rPr>
              <a:t>Zprávy z pekla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9D9CDD5F-4A4C-334B-B439-FD50E19D63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01950"/>
            <a:ext cx="10515600" cy="5564220"/>
          </a:xfrm>
        </p:spPr>
        <p:txBody>
          <a:bodyPr>
            <a:normAutofit fontScale="92500"/>
          </a:bodyPr>
          <a:lstStyle/>
          <a:p>
            <a:r>
              <a:rPr lang="cs-CZ" dirty="0">
                <a:solidFill>
                  <a:schemeClr val="bg1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</a:rPr>
              <a:t>Špatná zpráva: Boháč byl trápen v mukách a ohni</a:t>
            </a:r>
          </a:p>
          <a:p>
            <a:r>
              <a:rPr lang="cs-CZ" dirty="0">
                <a:solidFill>
                  <a:schemeClr val="bg1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</a:rPr>
              <a:t>Dobrá zpráva: My tam nejsme a nemusíme být</a:t>
            </a:r>
          </a:p>
          <a:p>
            <a:pPr marL="0" indent="0">
              <a:buNone/>
            </a:pPr>
            <a:endParaRPr lang="cs-CZ" sz="1000" dirty="0">
              <a:solidFill>
                <a:schemeClr val="bg1"/>
              </a:solidFill>
              <a:latin typeface="Arimo" panose="020B0604020202020204" pitchFamily="34" charset="0"/>
              <a:ea typeface="Arimo" panose="020B0604020202020204" pitchFamily="34" charset="0"/>
              <a:cs typeface="Arimo" panose="020B0604020202020204" pitchFamily="34" charset="0"/>
            </a:endParaRPr>
          </a:p>
          <a:p>
            <a:r>
              <a:rPr lang="cs-CZ" dirty="0">
                <a:solidFill>
                  <a:schemeClr val="bg1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</a:rPr>
              <a:t>Špatná zpráva: Boháč měl ke změně špatnou motivaci – muka</a:t>
            </a:r>
          </a:p>
          <a:p>
            <a:r>
              <a:rPr lang="cs-CZ" dirty="0">
                <a:solidFill>
                  <a:schemeClr val="bg1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</a:rPr>
              <a:t>Dobrá zpráva: Naší motivací může být láska a vděčnost</a:t>
            </a:r>
          </a:p>
          <a:p>
            <a:pPr marL="0" indent="0">
              <a:buNone/>
            </a:pPr>
            <a:endParaRPr lang="cs-CZ" sz="1000" dirty="0">
              <a:solidFill>
                <a:schemeClr val="bg1"/>
              </a:solidFill>
              <a:latin typeface="Arimo" panose="020B0604020202020204" pitchFamily="34" charset="0"/>
              <a:ea typeface="Arimo" panose="020B0604020202020204" pitchFamily="34" charset="0"/>
              <a:cs typeface="Arimo" panose="020B0604020202020204" pitchFamily="34" charset="0"/>
            </a:endParaRPr>
          </a:p>
          <a:p>
            <a:r>
              <a:rPr lang="cs-CZ" dirty="0">
                <a:solidFill>
                  <a:schemeClr val="bg1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</a:rPr>
              <a:t>Špatná zpráva: Boháč nemohl poslat zprávu k bratrům</a:t>
            </a:r>
          </a:p>
          <a:p>
            <a:r>
              <a:rPr lang="cs-CZ" dirty="0">
                <a:solidFill>
                  <a:schemeClr val="bg1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</a:rPr>
              <a:t>Dobrá zpráva: My máme svobodu budovat Boží království</a:t>
            </a:r>
          </a:p>
          <a:p>
            <a:pPr marL="0" indent="0">
              <a:buNone/>
            </a:pPr>
            <a:endParaRPr lang="cs-CZ" sz="1000" dirty="0">
              <a:solidFill>
                <a:schemeClr val="bg1"/>
              </a:solidFill>
              <a:latin typeface="Arimo" panose="020B0604020202020204" pitchFamily="34" charset="0"/>
              <a:ea typeface="Arimo" panose="020B0604020202020204" pitchFamily="34" charset="0"/>
              <a:cs typeface="Arimo" panose="020B0604020202020204" pitchFamily="34" charset="0"/>
            </a:endParaRPr>
          </a:p>
          <a:p>
            <a:r>
              <a:rPr lang="cs-CZ" dirty="0">
                <a:solidFill>
                  <a:schemeClr val="bg1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</a:rPr>
              <a:t>Špatná zpráva: Boháč už neměl čas něco změnit, bylo příliš pozdě</a:t>
            </a:r>
          </a:p>
          <a:p>
            <a:r>
              <a:rPr lang="cs-CZ" dirty="0">
                <a:solidFill>
                  <a:schemeClr val="bg1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</a:rPr>
              <a:t>Dobrá zpráva: My čas ještě máme</a:t>
            </a:r>
          </a:p>
          <a:p>
            <a:pPr marL="0" indent="0">
              <a:buNone/>
            </a:pPr>
            <a:endParaRPr lang="cs-CZ" sz="1000" dirty="0">
              <a:solidFill>
                <a:schemeClr val="bg1"/>
              </a:solidFill>
              <a:latin typeface="Arimo" panose="020B0604020202020204" pitchFamily="34" charset="0"/>
              <a:ea typeface="Arimo" panose="020B0604020202020204" pitchFamily="34" charset="0"/>
              <a:cs typeface="Arimo" panose="020B0604020202020204" pitchFamily="34" charset="0"/>
            </a:endParaRPr>
          </a:p>
          <a:p>
            <a:r>
              <a:rPr lang="cs-CZ" dirty="0">
                <a:solidFill>
                  <a:schemeClr val="bg1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</a:rPr>
              <a:t>Špatná zpráva: Ani Mojžíš, ani proroci nepomohli bratrům boháče</a:t>
            </a:r>
          </a:p>
        </p:txBody>
      </p:sp>
    </p:spTree>
    <p:extLst>
      <p:ext uri="{BB962C8B-B14F-4D97-AF65-F5344CB8AC3E}">
        <p14:creationId xmlns:p14="http://schemas.microsoft.com/office/powerpoint/2010/main" val="18825130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AAF59D-4813-22E6-F564-6621E242D4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B780E864-EDF0-0111-6CCA-FACCEF35DC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9F40B8EB-A300-154B-B067-CBCD7D38F9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4827"/>
            <a:ext cx="10515600" cy="817122"/>
          </a:xfrm>
        </p:spPr>
        <p:txBody>
          <a:bodyPr>
            <a:normAutofit/>
          </a:bodyPr>
          <a:lstStyle/>
          <a:p>
            <a:r>
              <a:rPr lang="cs-CZ" dirty="0">
                <a:solidFill>
                  <a:srgbClr val="FFFF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</a:rPr>
              <a:t>Zprávy z pekla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4FBF173A-DDED-E5E4-1AC5-2CDE29E2D4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01950"/>
            <a:ext cx="10515600" cy="5564220"/>
          </a:xfrm>
        </p:spPr>
        <p:txBody>
          <a:bodyPr>
            <a:normAutofit fontScale="92500" lnSpcReduction="10000"/>
          </a:bodyPr>
          <a:lstStyle/>
          <a:p>
            <a:r>
              <a:rPr lang="cs-CZ" dirty="0">
                <a:solidFill>
                  <a:schemeClr val="bg1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</a:rPr>
              <a:t>Špatná zpráva: Boháč byl trápen v mukách a ohni</a:t>
            </a:r>
          </a:p>
          <a:p>
            <a:r>
              <a:rPr lang="cs-CZ" dirty="0">
                <a:solidFill>
                  <a:schemeClr val="bg1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</a:rPr>
              <a:t>Dobrá zpráva: My tam nejsme a nemusíme být</a:t>
            </a:r>
          </a:p>
          <a:p>
            <a:pPr marL="0" indent="0">
              <a:buNone/>
            </a:pPr>
            <a:endParaRPr lang="cs-CZ" sz="1000" dirty="0">
              <a:solidFill>
                <a:schemeClr val="bg1"/>
              </a:solidFill>
              <a:latin typeface="Arimo" panose="020B0604020202020204" pitchFamily="34" charset="0"/>
              <a:ea typeface="Arimo" panose="020B0604020202020204" pitchFamily="34" charset="0"/>
              <a:cs typeface="Arimo" panose="020B0604020202020204" pitchFamily="34" charset="0"/>
            </a:endParaRPr>
          </a:p>
          <a:p>
            <a:r>
              <a:rPr lang="cs-CZ" dirty="0">
                <a:solidFill>
                  <a:schemeClr val="bg1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</a:rPr>
              <a:t>Špatná zpráva: Boháč měl ke změně špatnou motivaci – muka</a:t>
            </a:r>
          </a:p>
          <a:p>
            <a:r>
              <a:rPr lang="cs-CZ" dirty="0">
                <a:solidFill>
                  <a:schemeClr val="bg1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</a:rPr>
              <a:t>Dobrá zpráva: Naší motivací může být láska a vděčnost</a:t>
            </a:r>
          </a:p>
          <a:p>
            <a:pPr marL="0" indent="0">
              <a:buNone/>
            </a:pPr>
            <a:endParaRPr lang="cs-CZ" sz="1000" dirty="0">
              <a:solidFill>
                <a:schemeClr val="bg1"/>
              </a:solidFill>
              <a:latin typeface="Arimo" panose="020B0604020202020204" pitchFamily="34" charset="0"/>
              <a:ea typeface="Arimo" panose="020B0604020202020204" pitchFamily="34" charset="0"/>
              <a:cs typeface="Arimo" panose="020B0604020202020204" pitchFamily="34" charset="0"/>
            </a:endParaRPr>
          </a:p>
          <a:p>
            <a:r>
              <a:rPr lang="cs-CZ" dirty="0">
                <a:solidFill>
                  <a:schemeClr val="bg1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</a:rPr>
              <a:t>Špatná zpráva: Boháč nemohl poslat zprávu k bratrům</a:t>
            </a:r>
          </a:p>
          <a:p>
            <a:r>
              <a:rPr lang="cs-CZ" dirty="0">
                <a:solidFill>
                  <a:schemeClr val="bg1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</a:rPr>
              <a:t>Dobrá zpráva: My máme svobodu budovat Boží království</a:t>
            </a:r>
          </a:p>
          <a:p>
            <a:pPr marL="0" indent="0">
              <a:buNone/>
            </a:pPr>
            <a:endParaRPr lang="cs-CZ" sz="1000" dirty="0">
              <a:solidFill>
                <a:schemeClr val="bg1"/>
              </a:solidFill>
              <a:latin typeface="Arimo" panose="020B0604020202020204" pitchFamily="34" charset="0"/>
              <a:ea typeface="Arimo" panose="020B0604020202020204" pitchFamily="34" charset="0"/>
              <a:cs typeface="Arimo" panose="020B0604020202020204" pitchFamily="34" charset="0"/>
            </a:endParaRPr>
          </a:p>
          <a:p>
            <a:r>
              <a:rPr lang="cs-CZ" dirty="0">
                <a:solidFill>
                  <a:schemeClr val="bg1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</a:rPr>
              <a:t>Špatná zpráva: Boháč už neměl čas něco změnit, bylo příliš pozdě</a:t>
            </a:r>
          </a:p>
          <a:p>
            <a:r>
              <a:rPr lang="cs-CZ" dirty="0">
                <a:solidFill>
                  <a:schemeClr val="bg1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</a:rPr>
              <a:t>Dobrá zpráva: My čas ještě máme</a:t>
            </a:r>
          </a:p>
          <a:p>
            <a:pPr marL="0" indent="0">
              <a:buNone/>
            </a:pPr>
            <a:endParaRPr lang="cs-CZ" sz="1000" dirty="0">
              <a:solidFill>
                <a:schemeClr val="bg1"/>
              </a:solidFill>
              <a:latin typeface="Arimo" panose="020B0604020202020204" pitchFamily="34" charset="0"/>
              <a:ea typeface="Arimo" panose="020B0604020202020204" pitchFamily="34" charset="0"/>
              <a:cs typeface="Arimo" panose="020B0604020202020204" pitchFamily="34" charset="0"/>
            </a:endParaRPr>
          </a:p>
          <a:p>
            <a:r>
              <a:rPr lang="cs-CZ" dirty="0">
                <a:solidFill>
                  <a:schemeClr val="bg1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</a:rPr>
              <a:t>Špatná zpráva: Ani Mojžíš, ani proroci nepomohli bratrům boháče</a:t>
            </a:r>
          </a:p>
          <a:p>
            <a:r>
              <a:rPr lang="cs-CZ" dirty="0">
                <a:solidFill>
                  <a:schemeClr val="bg1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</a:rPr>
              <a:t>Dobrá zpráva: My máme Ježíše, Boží slovo a Božího Ducha</a:t>
            </a:r>
          </a:p>
        </p:txBody>
      </p:sp>
    </p:spTree>
    <p:extLst>
      <p:ext uri="{BB962C8B-B14F-4D97-AF65-F5344CB8AC3E}">
        <p14:creationId xmlns:p14="http://schemas.microsoft.com/office/powerpoint/2010/main" val="165784893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9D265B-3AF5-E359-79A7-C257F30A88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66C921D8-BE04-E557-455B-5443A0864A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423AC9EA-3A37-B59D-EC9A-4CF9B07168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220501"/>
          </a:xfrm>
        </p:spPr>
        <p:txBody>
          <a:bodyPr anchor="t">
            <a:noAutofit/>
          </a:bodyPr>
          <a:lstStyle/>
          <a:p>
            <a:r>
              <a:rPr lang="cs-CZ" sz="4000" b="1" dirty="0">
                <a:solidFill>
                  <a:srgbClr val="FFFF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</a:rPr>
              <a:t>Matouš 18:12</a:t>
            </a:r>
            <a:r>
              <a:rPr lang="cs-CZ" sz="4000" dirty="0">
                <a:solidFill>
                  <a:srgbClr val="FFFF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</a:rPr>
              <a:t>  </a:t>
            </a:r>
            <a:r>
              <a:rPr lang="cs-CZ" sz="4000" dirty="0">
                <a:solidFill>
                  <a:schemeClr val="bg1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</a:rPr>
              <a:t>Co myslíte? Má-li někdo sto ovcí a jedna z nich mu zabloudí, nenechá těch devadesát devět na horách a nejde hledat tu, která zabloudila?</a:t>
            </a:r>
            <a:br>
              <a:rPr lang="cs-CZ" sz="4000" dirty="0">
                <a:solidFill>
                  <a:schemeClr val="bg1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</a:rPr>
            </a:br>
            <a:r>
              <a:rPr lang="cs-CZ" sz="4000" dirty="0">
                <a:solidFill>
                  <a:schemeClr val="bg1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</a:rPr>
              <a:t>13  A podaří-li se mu ji nalézt, amen, pravím vám, bude se z ní radovat víc než z těch devadesáti devíti, které nezabloudily.</a:t>
            </a:r>
            <a:br>
              <a:rPr lang="cs-CZ" sz="4000" dirty="0">
                <a:solidFill>
                  <a:schemeClr val="bg1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</a:rPr>
            </a:br>
            <a:r>
              <a:rPr lang="cs-CZ" sz="4000" dirty="0">
                <a:solidFill>
                  <a:schemeClr val="bg1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</a:rPr>
              <a:t>14  Právě tak je vůle vašeho nebeského Otce, aby nezahynul ani jediný z těchto maličkých.</a:t>
            </a:r>
          </a:p>
        </p:txBody>
      </p:sp>
    </p:spTree>
    <p:extLst>
      <p:ext uri="{BB962C8B-B14F-4D97-AF65-F5344CB8AC3E}">
        <p14:creationId xmlns:p14="http://schemas.microsoft.com/office/powerpoint/2010/main" val="327699971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4C6FFB-D232-75DD-1A34-6526883E1E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902208A8-4360-A09D-8A96-76A52D76F5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4ED5D36C-1E89-9264-AE6E-D70B460D06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4827"/>
            <a:ext cx="10515600" cy="817122"/>
          </a:xfrm>
        </p:spPr>
        <p:txBody>
          <a:bodyPr>
            <a:normAutofit/>
          </a:bodyPr>
          <a:lstStyle/>
          <a:p>
            <a:r>
              <a:rPr lang="cs-CZ" dirty="0">
                <a:solidFill>
                  <a:srgbClr val="FFFF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</a:rPr>
              <a:t>Zprávy z pekla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8D197BFB-6B09-D111-5695-9BCB0D76C5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01950"/>
            <a:ext cx="10515600" cy="5564220"/>
          </a:xfrm>
        </p:spPr>
        <p:txBody>
          <a:bodyPr>
            <a:normAutofit fontScale="92500" lnSpcReduction="10000"/>
          </a:bodyPr>
          <a:lstStyle/>
          <a:p>
            <a:r>
              <a:rPr lang="cs-CZ" dirty="0">
                <a:solidFill>
                  <a:schemeClr val="bg1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</a:rPr>
              <a:t>Špatná zpráva: Boháč byl trápen v mukách a ohni</a:t>
            </a:r>
          </a:p>
          <a:p>
            <a:r>
              <a:rPr lang="cs-CZ" dirty="0">
                <a:solidFill>
                  <a:schemeClr val="bg1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</a:rPr>
              <a:t>Dobrá zpráva: My tam nejsme a nemusíme být</a:t>
            </a:r>
          </a:p>
          <a:p>
            <a:pPr marL="0" indent="0">
              <a:buNone/>
            </a:pPr>
            <a:endParaRPr lang="cs-CZ" sz="1000" dirty="0">
              <a:solidFill>
                <a:schemeClr val="bg1"/>
              </a:solidFill>
              <a:latin typeface="Arimo" panose="020B0604020202020204" pitchFamily="34" charset="0"/>
              <a:ea typeface="Arimo" panose="020B0604020202020204" pitchFamily="34" charset="0"/>
              <a:cs typeface="Arimo" panose="020B0604020202020204" pitchFamily="34" charset="0"/>
            </a:endParaRPr>
          </a:p>
          <a:p>
            <a:r>
              <a:rPr lang="cs-CZ" dirty="0">
                <a:solidFill>
                  <a:schemeClr val="bg1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</a:rPr>
              <a:t>Špatná zpráva: Boháč měl ke změně špatnou motivaci – muka</a:t>
            </a:r>
          </a:p>
          <a:p>
            <a:r>
              <a:rPr lang="cs-CZ" dirty="0">
                <a:solidFill>
                  <a:schemeClr val="bg1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</a:rPr>
              <a:t>Dobrá zpráva: Naší motivací může být láska a vděčnost</a:t>
            </a:r>
          </a:p>
          <a:p>
            <a:pPr marL="0" indent="0">
              <a:buNone/>
            </a:pPr>
            <a:endParaRPr lang="cs-CZ" sz="1000" dirty="0">
              <a:solidFill>
                <a:schemeClr val="bg1"/>
              </a:solidFill>
              <a:latin typeface="Arimo" panose="020B0604020202020204" pitchFamily="34" charset="0"/>
              <a:ea typeface="Arimo" panose="020B0604020202020204" pitchFamily="34" charset="0"/>
              <a:cs typeface="Arimo" panose="020B0604020202020204" pitchFamily="34" charset="0"/>
            </a:endParaRPr>
          </a:p>
          <a:p>
            <a:r>
              <a:rPr lang="cs-CZ" dirty="0">
                <a:solidFill>
                  <a:schemeClr val="bg1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</a:rPr>
              <a:t>Špatná zpráva: Boháč nemohl poslat zprávu k bratrům</a:t>
            </a:r>
          </a:p>
          <a:p>
            <a:r>
              <a:rPr lang="cs-CZ" dirty="0">
                <a:solidFill>
                  <a:schemeClr val="bg1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</a:rPr>
              <a:t>Dobrá zpráva: My máme svobodu budovat Boží království</a:t>
            </a:r>
          </a:p>
          <a:p>
            <a:pPr marL="0" indent="0">
              <a:buNone/>
            </a:pPr>
            <a:endParaRPr lang="cs-CZ" sz="1000" dirty="0">
              <a:solidFill>
                <a:schemeClr val="bg1"/>
              </a:solidFill>
              <a:latin typeface="Arimo" panose="020B0604020202020204" pitchFamily="34" charset="0"/>
              <a:ea typeface="Arimo" panose="020B0604020202020204" pitchFamily="34" charset="0"/>
              <a:cs typeface="Arimo" panose="020B0604020202020204" pitchFamily="34" charset="0"/>
            </a:endParaRPr>
          </a:p>
          <a:p>
            <a:r>
              <a:rPr lang="cs-CZ" dirty="0">
                <a:solidFill>
                  <a:schemeClr val="bg1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</a:rPr>
              <a:t>Špatná zpráva: Boháč už neměl čas něco změnit, bylo příliš pozdě</a:t>
            </a:r>
          </a:p>
          <a:p>
            <a:r>
              <a:rPr lang="cs-CZ" dirty="0">
                <a:solidFill>
                  <a:schemeClr val="bg1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</a:rPr>
              <a:t>Dobrá zpráva: My čas ještě máme</a:t>
            </a:r>
          </a:p>
          <a:p>
            <a:pPr marL="0" indent="0">
              <a:buNone/>
            </a:pPr>
            <a:endParaRPr lang="cs-CZ" sz="1000" dirty="0">
              <a:solidFill>
                <a:schemeClr val="bg1"/>
              </a:solidFill>
              <a:latin typeface="Arimo" panose="020B0604020202020204" pitchFamily="34" charset="0"/>
              <a:ea typeface="Arimo" panose="020B0604020202020204" pitchFamily="34" charset="0"/>
              <a:cs typeface="Arimo" panose="020B0604020202020204" pitchFamily="34" charset="0"/>
            </a:endParaRPr>
          </a:p>
          <a:p>
            <a:r>
              <a:rPr lang="cs-CZ" dirty="0">
                <a:solidFill>
                  <a:schemeClr val="bg1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</a:rPr>
              <a:t>Špatná zpráva: Ani Mojžíš, ani proroci nepomohli bratrům boháče</a:t>
            </a:r>
          </a:p>
          <a:p>
            <a:r>
              <a:rPr lang="cs-CZ" dirty="0">
                <a:solidFill>
                  <a:schemeClr val="bg1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</a:rPr>
              <a:t>Dobrá zpráva: My máme Ježíše, Boží slovo a Božího Ducha</a:t>
            </a:r>
          </a:p>
        </p:txBody>
      </p:sp>
    </p:spTree>
    <p:extLst>
      <p:ext uri="{BB962C8B-B14F-4D97-AF65-F5344CB8AC3E}">
        <p14:creationId xmlns:p14="http://schemas.microsoft.com/office/powerpoint/2010/main" val="220457175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1E92AC-BDAA-E255-CC8D-DAE2953F66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FDECEE76-0EC9-BFF7-6403-DB7818EA1B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524A30DE-C189-B8F4-0999-DF71D93700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4827"/>
            <a:ext cx="10515600" cy="817122"/>
          </a:xfrm>
        </p:spPr>
        <p:txBody>
          <a:bodyPr>
            <a:normAutofit/>
          </a:bodyPr>
          <a:lstStyle/>
          <a:p>
            <a:r>
              <a:rPr lang="cs-CZ" dirty="0">
                <a:solidFill>
                  <a:srgbClr val="FFFF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</a:rPr>
              <a:t>Zprávy z pekla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CF4C5DF3-AE65-7283-ABE4-A8F8E85F45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2828" y="1001949"/>
            <a:ext cx="11263011" cy="5564220"/>
          </a:xfrm>
        </p:spPr>
        <p:txBody>
          <a:bodyPr>
            <a:normAutofit/>
          </a:bodyPr>
          <a:lstStyle/>
          <a:p>
            <a:r>
              <a:rPr lang="cs-CZ" b="1" dirty="0">
                <a:solidFill>
                  <a:schemeClr val="bg1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</a:rPr>
              <a:t>Máme dobrou motivaci - lásku k Bohu a našim bližním, vděčnost za odpuštění hříchů</a:t>
            </a:r>
            <a:endParaRPr lang="cs-CZ" dirty="0">
              <a:solidFill>
                <a:schemeClr val="bg1"/>
              </a:solidFill>
              <a:latin typeface="Arimo" panose="020B0604020202020204" pitchFamily="34" charset="0"/>
              <a:ea typeface="Arimo" panose="020B0604020202020204" pitchFamily="34" charset="0"/>
              <a:cs typeface="Arimo" panose="020B0604020202020204" pitchFamily="34" charset="0"/>
            </a:endParaRPr>
          </a:p>
          <a:p>
            <a:r>
              <a:rPr lang="cs-CZ" b="1" dirty="0">
                <a:solidFill>
                  <a:schemeClr val="bg1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</a:rPr>
              <a:t>Máme svobodu a volný přístup k lidem - nejsou žádné propasti ani překážky</a:t>
            </a:r>
            <a:endParaRPr lang="cs-CZ" dirty="0">
              <a:solidFill>
                <a:schemeClr val="bg1"/>
              </a:solidFill>
              <a:latin typeface="Arimo" panose="020B0604020202020204" pitchFamily="34" charset="0"/>
              <a:ea typeface="Arimo" panose="020B0604020202020204" pitchFamily="34" charset="0"/>
              <a:cs typeface="Arimo" panose="020B0604020202020204" pitchFamily="34" charset="0"/>
            </a:endParaRPr>
          </a:p>
          <a:p>
            <a:r>
              <a:rPr lang="cs-CZ" b="1" dirty="0">
                <a:solidFill>
                  <a:schemeClr val="bg1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</a:rPr>
              <a:t>Máme ještě čas, abychom ho mohli věnovat na věci Božího království.</a:t>
            </a:r>
            <a:endParaRPr lang="cs-CZ" dirty="0">
              <a:solidFill>
                <a:schemeClr val="bg1"/>
              </a:solidFill>
              <a:latin typeface="Arimo" panose="020B0604020202020204" pitchFamily="34" charset="0"/>
              <a:ea typeface="Arimo" panose="020B0604020202020204" pitchFamily="34" charset="0"/>
              <a:cs typeface="Arimo" panose="020B0604020202020204" pitchFamily="34" charset="0"/>
            </a:endParaRPr>
          </a:p>
          <a:p>
            <a:r>
              <a:rPr lang="cs-CZ" b="1" dirty="0">
                <a:solidFill>
                  <a:schemeClr val="bg1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</a:rPr>
              <a:t>Máme Boží slovo a víme, že je to Boží vůle. </a:t>
            </a:r>
            <a:endParaRPr lang="cs-CZ" dirty="0">
              <a:solidFill>
                <a:schemeClr val="bg1"/>
              </a:solidFill>
              <a:latin typeface="Arimo" panose="020B0604020202020204" pitchFamily="34" charset="0"/>
              <a:ea typeface="Arimo" panose="020B0604020202020204" pitchFamily="34" charset="0"/>
              <a:cs typeface="Arimo" panose="020B0604020202020204" pitchFamily="34" charset="0"/>
            </a:endParaRPr>
          </a:p>
          <a:p>
            <a:r>
              <a:rPr lang="cs-CZ" b="1" dirty="0">
                <a:solidFill>
                  <a:schemeClr val="bg1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</a:rPr>
              <a:t>Nic nám nebrání nebýt zaměření jen na sebe, ale na Boha a na druhé okolo nás.</a:t>
            </a:r>
            <a:endParaRPr lang="cs-CZ" sz="4000" dirty="0">
              <a:solidFill>
                <a:schemeClr val="bg1"/>
              </a:solidFill>
              <a:latin typeface="Arimo" panose="020B0604020202020204" pitchFamily="34" charset="0"/>
              <a:ea typeface="Arimo" panose="020B0604020202020204" pitchFamily="34" charset="0"/>
              <a:cs typeface="Arimo" panose="020B0604020202020204" pitchFamily="34" charset="0"/>
            </a:endParaRPr>
          </a:p>
          <a:p>
            <a:pPr marL="0" indent="0">
              <a:buNone/>
            </a:pPr>
            <a:endParaRPr lang="cs-CZ" sz="1200" dirty="0">
              <a:solidFill>
                <a:schemeClr val="bg1"/>
              </a:solidFill>
              <a:latin typeface="Arimo" panose="020B0604020202020204" pitchFamily="34" charset="0"/>
              <a:ea typeface="Arimo" panose="020B0604020202020204" pitchFamily="34" charset="0"/>
              <a:cs typeface="Arimo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789151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0FF08F-4472-8AE2-78DC-30662D8556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34C2BFD4-0AC5-A6BA-7750-0DC87C8F45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12A6C527-10B4-488C-D486-7072006182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4827"/>
            <a:ext cx="10515600" cy="817122"/>
          </a:xfrm>
        </p:spPr>
        <p:txBody>
          <a:bodyPr>
            <a:normAutofit/>
          </a:bodyPr>
          <a:lstStyle/>
          <a:p>
            <a:r>
              <a:rPr lang="cs-CZ" dirty="0">
                <a:solidFill>
                  <a:srgbClr val="FFFF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</a:rPr>
              <a:t>Zprávy z pekla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0D553193-AD14-2A48-3B79-73A302930C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2828" y="1001949"/>
            <a:ext cx="11263011" cy="5564220"/>
          </a:xfrm>
        </p:spPr>
        <p:txBody>
          <a:bodyPr>
            <a:normAutofit fontScale="92500"/>
          </a:bodyPr>
          <a:lstStyle/>
          <a:p>
            <a:r>
              <a:rPr lang="cs-CZ" b="1" dirty="0">
                <a:solidFill>
                  <a:schemeClr val="bg1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</a:rPr>
              <a:t>Máme dobrou motivaci - lásku k Bohu a našim bližním, vděčnost za odpuštění hříchů</a:t>
            </a:r>
            <a:endParaRPr lang="cs-CZ" dirty="0">
              <a:solidFill>
                <a:schemeClr val="bg1"/>
              </a:solidFill>
              <a:latin typeface="Arimo" panose="020B0604020202020204" pitchFamily="34" charset="0"/>
              <a:ea typeface="Arimo" panose="020B0604020202020204" pitchFamily="34" charset="0"/>
              <a:cs typeface="Arimo" panose="020B0604020202020204" pitchFamily="34" charset="0"/>
            </a:endParaRPr>
          </a:p>
          <a:p>
            <a:r>
              <a:rPr lang="cs-CZ" b="1" dirty="0">
                <a:solidFill>
                  <a:schemeClr val="bg1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</a:rPr>
              <a:t>Máme svobodu a volný přístup k lidem - nejsou žádné propasti ani překážky</a:t>
            </a:r>
            <a:endParaRPr lang="cs-CZ" dirty="0">
              <a:solidFill>
                <a:schemeClr val="bg1"/>
              </a:solidFill>
              <a:latin typeface="Arimo" panose="020B0604020202020204" pitchFamily="34" charset="0"/>
              <a:ea typeface="Arimo" panose="020B0604020202020204" pitchFamily="34" charset="0"/>
              <a:cs typeface="Arimo" panose="020B0604020202020204" pitchFamily="34" charset="0"/>
            </a:endParaRPr>
          </a:p>
          <a:p>
            <a:r>
              <a:rPr lang="cs-CZ" b="1" dirty="0">
                <a:solidFill>
                  <a:schemeClr val="bg1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</a:rPr>
              <a:t>Máme ještě čas, abychom ho mohli věnovat na věci Božího království.</a:t>
            </a:r>
            <a:endParaRPr lang="cs-CZ" dirty="0">
              <a:solidFill>
                <a:schemeClr val="bg1"/>
              </a:solidFill>
              <a:latin typeface="Arimo" panose="020B0604020202020204" pitchFamily="34" charset="0"/>
              <a:ea typeface="Arimo" panose="020B0604020202020204" pitchFamily="34" charset="0"/>
              <a:cs typeface="Arimo" panose="020B0604020202020204" pitchFamily="34" charset="0"/>
            </a:endParaRPr>
          </a:p>
          <a:p>
            <a:r>
              <a:rPr lang="cs-CZ" b="1" dirty="0">
                <a:solidFill>
                  <a:schemeClr val="bg1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</a:rPr>
              <a:t>Máme Boží slovo a víme, že je to Boží vůle. </a:t>
            </a:r>
            <a:endParaRPr lang="cs-CZ" dirty="0">
              <a:solidFill>
                <a:schemeClr val="bg1"/>
              </a:solidFill>
              <a:latin typeface="Arimo" panose="020B0604020202020204" pitchFamily="34" charset="0"/>
              <a:ea typeface="Arimo" panose="020B0604020202020204" pitchFamily="34" charset="0"/>
              <a:cs typeface="Arimo" panose="020B0604020202020204" pitchFamily="34" charset="0"/>
            </a:endParaRPr>
          </a:p>
          <a:p>
            <a:r>
              <a:rPr lang="cs-CZ" b="1" dirty="0">
                <a:solidFill>
                  <a:schemeClr val="bg1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</a:rPr>
              <a:t>Nic nám nebrání nebýt zaměření jen na sebe, ale na Boha a na druhé okolo nás.</a:t>
            </a:r>
            <a:endParaRPr lang="cs-CZ" dirty="0">
              <a:solidFill>
                <a:schemeClr val="bg1"/>
              </a:solidFill>
              <a:latin typeface="Arimo" panose="020B0604020202020204" pitchFamily="34" charset="0"/>
              <a:ea typeface="Arimo" panose="020B0604020202020204" pitchFamily="34" charset="0"/>
              <a:cs typeface="Arimo" panose="020B0604020202020204" pitchFamily="34" charset="0"/>
            </a:endParaRPr>
          </a:p>
          <a:p>
            <a:pPr marL="0" indent="0">
              <a:buNone/>
            </a:pPr>
            <a:endParaRPr lang="cs-CZ" sz="400" dirty="0">
              <a:solidFill>
                <a:schemeClr val="bg1"/>
              </a:solidFill>
              <a:latin typeface="Arimo" panose="020B0604020202020204" pitchFamily="34" charset="0"/>
              <a:ea typeface="Arimo" panose="020B0604020202020204" pitchFamily="34" charset="0"/>
              <a:cs typeface="Arimo" panose="020B0604020202020204" pitchFamily="34" charset="0"/>
            </a:endParaRPr>
          </a:p>
          <a:p>
            <a:r>
              <a:rPr lang="cs-CZ" sz="4000" b="1" dirty="0">
                <a:solidFill>
                  <a:srgbClr val="FFFF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</a:rPr>
              <a:t>Špatná zpráva: </a:t>
            </a:r>
            <a:r>
              <a:rPr lang="cs-CZ" sz="4000" dirty="0">
                <a:solidFill>
                  <a:schemeClr val="bg1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</a:rPr>
              <a:t>Mrtví už nemohou lidem pomoci</a:t>
            </a:r>
          </a:p>
          <a:p>
            <a:r>
              <a:rPr lang="cs-CZ" sz="4000" b="1" dirty="0">
                <a:solidFill>
                  <a:srgbClr val="FFFF00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</a:rPr>
              <a:t>Dobrá zpráva: </a:t>
            </a:r>
            <a:r>
              <a:rPr lang="cs-CZ" sz="4000" dirty="0">
                <a:solidFill>
                  <a:schemeClr val="bg1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</a:rPr>
              <a:t>Živí to mohou udělat!</a:t>
            </a:r>
          </a:p>
          <a:p>
            <a:pPr marL="0" indent="0">
              <a:buNone/>
            </a:pPr>
            <a:endParaRPr lang="cs-CZ" sz="4000" dirty="0">
              <a:solidFill>
                <a:schemeClr val="bg1"/>
              </a:solidFill>
              <a:latin typeface="Arimo" panose="020B0604020202020204" pitchFamily="34" charset="0"/>
              <a:ea typeface="Arimo" panose="020B0604020202020204" pitchFamily="34" charset="0"/>
              <a:cs typeface="Arimo" panose="020B0604020202020204" pitchFamily="34" charset="0"/>
            </a:endParaRPr>
          </a:p>
          <a:p>
            <a:pPr marL="0" indent="0">
              <a:buNone/>
            </a:pPr>
            <a:endParaRPr lang="cs-CZ" sz="1200" dirty="0">
              <a:solidFill>
                <a:schemeClr val="bg1"/>
              </a:solidFill>
              <a:latin typeface="Arimo" panose="020B0604020202020204" pitchFamily="34" charset="0"/>
              <a:ea typeface="Arimo" panose="020B0604020202020204" pitchFamily="34" charset="0"/>
              <a:cs typeface="Arimo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9005901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161</TotalTime>
  <Words>1267</Words>
  <Application>Microsoft Office PowerPoint</Application>
  <PresentationFormat>Širokoúhlá obrazovka</PresentationFormat>
  <Paragraphs>127</Paragraphs>
  <Slides>21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21</vt:i4>
      </vt:variant>
    </vt:vector>
  </HeadingPairs>
  <TitlesOfParts>
    <vt:vector size="26" baseType="lpstr">
      <vt:lpstr>Arial</vt:lpstr>
      <vt:lpstr>Arimo</vt:lpstr>
      <vt:lpstr>Calibri</vt:lpstr>
      <vt:lpstr>Calibri Light</vt:lpstr>
      <vt:lpstr>Motiv Office</vt:lpstr>
      <vt:lpstr>Prezentace aplikace PowerPoint</vt:lpstr>
      <vt:lpstr>Zprávy z pekla</vt:lpstr>
      <vt:lpstr>Lukáš 16:19  „Byl jeden bohatý člověk, a oblékal se do purpuru a kmentu a den co den skvěle hodoval. 20  U jeho vrat lehával nějaký chudák, jménem Lazar, plný vředů, 21  a toužil se nasytit aspoň tím, co padalo ze stolu toho boháče; dokonce i psi přicházeli a lízali jeho vředy. 22  Stalo se, že ten chudák zemřel a byl anděly odnesen do klína Abrahamova; zemřel pak i boháč a byl pohřben. 23  A když v podsvětí v mukách pozdvihl oči, uviděl v dáli Abrahama a Lazara v jeho klíně. </vt:lpstr>
      <vt:lpstr>Lukáš 16:24  I zvolal: ‚Otče Abrahame, smiluj se nade mnou a pošli Lazara, aby namočil špičku svého prstu vodou a ochladil můj jazyk, neboť trpím bolestí v tomto plameni.‘ 25  Abraham řekl: ‚Synu, vzpomeň si, že sis už vybral své dobré ve svém životě, a Lazar podobně zlé. Nyní je zde potěšován, ty však jsi sužován. 26  A k tomu všemu je mezi námi a vámi upevněna veliká propast, aby ti, kdo chtějí, nemohli přejít odtud k vám, ani se přepravit odtamtud k nám.‘</vt:lpstr>
      <vt:lpstr>Lukáš 16:27  Řekl: ‚Prosím tě tedy, otče, abys ho poslal do domu mého otce, 28  neboť mám pět bratrů, ať jim svědčí, aby také oni nepřišli do tohoto místa muk.‘ 29  Abraham řekl: ‚Mají Mojžíše a Proroky, ať je poslechnou!‘ 30  On řekl: ‚Ne, otče Abrahame, ale kdyby k nim přišel někdo z mrtvých, budou činit pokání.‘ 31  Řekl mu: ‚Neposlouchají-li Mojžíše a Proroky, nedají se přesvědčit, ani kdyby někdo vstal z mrtvých.‘“ </vt:lpstr>
      <vt:lpstr>Zprávy z pekla</vt:lpstr>
      <vt:lpstr>Zprávy z pekla</vt:lpstr>
      <vt:lpstr>Zprávy z pekla</vt:lpstr>
      <vt:lpstr>Zprávy z pekla</vt:lpstr>
      <vt:lpstr>Zprávy z pekla</vt:lpstr>
      <vt:lpstr>Zprávy z pekla</vt:lpstr>
      <vt:lpstr>Zprávy z pekla</vt:lpstr>
      <vt:lpstr>Zprávy z pekla</vt:lpstr>
      <vt:lpstr>Zprávy z pekla</vt:lpstr>
      <vt:lpstr>Zprávy z pekla</vt:lpstr>
      <vt:lpstr>Zprávy z pekla</vt:lpstr>
      <vt:lpstr>Zprávy z pekla</vt:lpstr>
      <vt:lpstr>Matouš 18:12  Co myslíte? Má-li někdo sto ovcí a jedna z nich mu zabloudí, nenechá těch devadesát devět na horách a nejde hledat tu, která zabloudila? 13  A podaří-li se mu ji nalézt, amen, pravím vám, bude se z ní radovat víc než z těch devadesáti devíti, které nezabloudily. 14  Právě tak je vůle vašeho nebeského Otce, aby nezahynul ani jediný z těchto maličkých.</vt:lpstr>
      <vt:lpstr>Zprávy z pekla</vt:lpstr>
      <vt:lpstr>Zprávy z pekla</vt:lpstr>
      <vt:lpstr>Zprávy z pekla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Tomáš Pohanka</dc:creator>
  <cp:lastModifiedBy>Tomáš Pohanka</cp:lastModifiedBy>
  <cp:revision>4</cp:revision>
  <dcterms:created xsi:type="dcterms:W3CDTF">2026-10-24T20:05:52Z</dcterms:created>
  <dcterms:modified xsi:type="dcterms:W3CDTF">2026-10-24T22:46:54Z</dcterms:modified>
</cp:coreProperties>
</file>